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314" r:id="rId2"/>
    <p:sldId id="324" r:id="rId3"/>
    <p:sldId id="323" r:id="rId4"/>
    <p:sldId id="332" r:id="rId5"/>
    <p:sldId id="317" r:id="rId6"/>
    <p:sldId id="331" r:id="rId7"/>
    <p:sldId id="336" r:id="rId8"/>
    <p:sldId id="337" r:id="rId9"/>
    <p:sldId id="333" r:id="rId10"/>
    <p:sldId id="325" r:id="rId11"/>
    <p:sldId id="338" r:id="rId12"/>
    <p:sldId id="339" r:id="rId13"/>
    <p:sldId id="340" r:id="rId14"/>
    <p:sldId id="342" r:id="rId15"/>
    <p:sldId id="341" r:id="rId16"/>
    <p:sldId id="330" r:id="rId17"/>
    <p:sldId id="285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24731"/>
    <a:srgbClr val="FFCC66"/>
    <a:srgbClr val="FF9933"/>
    <a:srgbClr val="CBDEEC"/>
    <a:srgbClr val="FFFF99"/>
    <a:srgbClr val="FFCC9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86945" autoAdjust="0"/>
  </p:normalViewPr>
  <p:slideViewPr>
    <p:cSldViewPr>
      <p:cViewPr varScale="1">
        <p:scale>
          <a:sx n="99" d="100"/>
          <a:sy n="99" d="100"/>
        </p:scale>
        <p:origin x="-3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CGOVERN\AppData\Documents\GroupWise\DATA%20JULY%2031%20COMPLETE%20%20WITH%20NEW%20AGE%20AND%20PT-F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CGOVERN\AppData\Documents\GroupWise\DATA%20JULY%2031%20COMPLETE%20%20WITH%20NEW%20AGE%20AND%20PT-F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200" b="1" dirty="0"/>
              <a:t>Student Perceived Value:  By Class Experience / Activity</a:t>
            </a:r>
          </a:p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rgbClr val="FF0000"/>
                </a:solidFill>
              </a:rPr>
              <a:t>Flipped</a:t>
            </a:r>
            <a:r>
              <a:rPr lang="en-US" b="1" baseline="0" dirty="0">
                <a:solidFill>
                  <a:srgbClr val="FF0000"/>
                </a:solidFill>
              </a:rPr>
              <a:t> Class (Pre-Class, PC):  We Still Have Work To Do!</a:t>
            </a:r>
            <a:endParaRPr lang="en-US" b="1" dirty="0">
              <a:solidFill>
                <a:srgbClr val="FF0000"/>
              </a:solidFill>
            </a:endParaRP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vALUE!$C$3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/>
            </c:spPr>
          </c:dPt>
          <c:cat>
            <c:strRef>
              <c:f>vALUE!$D$2:$J$2</c:f>
              <c:strCache>
                <c:ptCount val="7"/>
                <c:pt idx="0">
                  <c:v>PC - Reading</c:v>
                </c:pt>
                <c:pt idx="1">
                  <c:v>PC - Quiz</c:v>
                </c:pt>
                <c:pt idx="2">
                  <c:v>PC - Prep</c:v>
                </c:pt>
                <c:pt idx="3">
                  <c:v>In Class</c:v>
                </c:pt>
                <c:pt idx="4">
                  <c:v>Asn</c:v>
                </c:pt>
                <c:pt idx="5">
                  <c:v>Term Proj</c:v>
                </c:pt>
                <c:pt idx="6">
                  <c:v>Exam Prep</c:v>
                </c:pt>
              </c:strCache>
            </c:strRef>
          </c:cat>
          <c:val>
            <c:numRef>
              <c:f>vALUE!$D$3:$J$3</c:f>
              <c:numCache>
                <c:formatCode>####.00</c:formatCode>
                <c:ptCount val="7"/>
                <c:pt idx="0">
                  <c:v>3.533333333333331</c:v>
                </c:pt>
                <c:pt idx="1">
                  <c:v>3.610852713178291</c:v>
                </c:pt>
                <c:pt idx="2">
                  <c:v>3.3143297380585519</c:v>
                </c:pt>
                <c:pt idx="3">
                  <c:v>3.4635258358662586</c:v>
                </c:pt>
                <c:pt idx="4">
                  <c:v>3.7643410852713202</c:v>
                </c:pt>
                <c:pt idx="5">
                  <c:v>4.0263565891472792</c:v>
                </c:pt>
                <c:pt idx="6">
                  <c:v>4.2202111613876294</c:v>
                </c:pt>
              </c:numCache>
            </c:numRef>
          </c:val>
        </c:ser>
        <c:gapWidth val="219"/>
        <c:overlap val="-27"/>
        <c:axId val="72619904"/>
        <c:axId val="72621440"/>
      </c:barChart>
      <c:catAx>
        <c:axId val="726199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621440"/>
        <c:crosses val="autoZero"/>
        <c:auto val="1"/>
        <c:lblAlgn val="ctr"/>
        <c:lblOffset val="100"/>
      </c:catAx>
      <c:valAx>
        <c:axId val="72621440"/>
        <c:scaling>
          <c:orientation val="minMax"/>
          <c:min val="2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61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 baseline="0">
          <a:solidFill>
            <a:sysClr val="windowText" lastClr="000000"/>
          </a:solidFill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VALUE TOTAL SCORE - TRENDS OVER TIME</a:t>
            </a:r>
          </a:p>
          <a:p>
            <a:pPr algn="ctr"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201310</a:t>
            </a:r>
            <a:r>
              <a:rPr lang="en-US" b="1" baseline="0" dirty="0">
                <a:solidFill>
                  <a:schemeClr val="tx1"/>
                </a:solidFill>
              </a:rPr>
              <a:t> (WINTER 2013):  ALL INDICATORS DROPPED!</a:t>
            </a:r>
            <a:endParaRPr lang="en-US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967751749666618"/>
          <c:y val="1.8181818181818209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vALUE!$L$64</c:f>
              <c:strCache>
                <c:ptCount val="1"/>
                <c:pt idx="0">
                  <c:v>VALUE 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1"/>
            <c:spPr>
              <a:solidFill>
                <a:srgbClr val="7030A0"/>
              </a:solidFill>
              <a:ln>
                <a:noFill/>
              </a:ln>
              <a:effectLst/>
            </c:spPr>
          </c:dPt>
          <c:trendline>
            <c:spPr>
              <a:ln w="34925" cap="rnd" cmpd="sng">
                <a:solidFill>
                  <a:schemeClr val="tx1"/>
                </a:solidFill>
                <a:prstDash val="solid"/>
              </a:ln>
              <a:effectLst/>
            </c:spPr>
            <c:trendlineType val="linear"/>
          </c:trendline>
          <c:cat>
            <c:strRef>
              <c:f>vALUE!$K$65:$K$69</c:f>
              <c:strCache>
                <c:ptCount val="5"/>
                <c:pt idx="0">
                  <c:v>201230</c:v>
                </c:pt>
                <c:pt idx="1">
                  <c:v>201310</c:v>
                </c:pt>
                <c:pt idx="2">
                  <c:v>201330</c:v>
                </c:pt>
                <c:pt idx="3">
                  <c:v>201410</c:v>
                </c:pt>
                <c:pt idx="4">
                  <c:v>201420</c:v>
                </c:pt>
              </c:strCache>
            </c:strRef>
          </c:cat>
          <c:val>
            <c:numRef>
              <c:f>vALUE!$L$65:$L$69</c:f>
              <c:numCache>
                <c:formatCode>####.00</c:formatCode>
                <c:ptCount val="5"/>
                <c:pt idx="0">
                  <c:v>25.757203864107879</c:v>
                </c:pt>
                <c:pt idx="1">
                  <c:v>24.75072666028154</c:v>
                </c:pt>
                <c:pt idx="2">
                  <c:v>26.315792013827483</c:v>
                </c:pt>
                <c:pt idx="3">
                  <c:v>26.294442494056618</c:v>
                </c:pt>
                <c:pt idx="4">
                  <c:v>27.42307692307692</c:v>
                </c:pt>
              </c:numCache>
            </c:numRef>
          </c:val>
        </c:ser>
        <c:gapWidth val="219"/>
        <c:overlap val="-27"/>
        <c:axId val="72659328"/>
        <c:axId val="72660864"/>
      </c:barChart>
      <c:catAx>
        <c:axId val="726593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660864"/>
        <c:crosses val="autoZero"/>
        <c:auto val="1"/>
        <c:lblAlgn val="ctr"/>
        <c:lblOffset val="100"/>
      </c:catAx>
      <c:valAx>
        <c:axId val="72660864"/>
        <c:scaling>
          <c:orientation val="minMax"/>
          <c:min val="2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659328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 baseline="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87478D-5D84-4E1A-8E7D-38D3EC6598A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1ABF30-0BF9-4F75-A324-6B0FC1A4B2E2}">
      <dgm:prSet phldrT="[Text]" custT="1"/>
      <dgm:spPr/>
      <dgm:t>
        <a:bodyPr/>
        <a:lstStyle/>
        <a:p>
          <a:r>
            <a:rPr lang="en-CA" sz="1800" b="1" dirty="0" smtClean="0"/>
            <a:t>Demographic &amp; Enrolment </a:t>
          </a:r>
          <a:endParaRPr lang="en-US" sz="1800" b="1" dirty="0"/>
        </a:p>
      </dgm:t>
    </dgm:pt>
    <dgm:pt modelId="{A55376B3-542A-4126-AE3B-345BAF214A57}" type="parTrans" cxnId="{CD98717C-37B7-4449-A5DB-C8C3C5E95C19}">
      <dgm:prSet/>
      <dgm:spPr/>
      <dgm:t>
        <a:bodyPr/>
        <a:lstStyle/>
        <a:p>
          <a:endParaRPr lang="en-US" sz="2400"/>
        </a:p>
      </dgm:t>
    </dgm:pt>
    <dgm:pt modelId="{7D0D10A0-573F-40C4-A9AF-E6EDC3E1A04E}" type="sibTrans" cxnId="{CD98717C-37B7-4449-A5DB-C8C3C5E95C19}">
      <dgm:prSet/>
      <dgm:spPr/>
      <dgm:t>
        <a:bodyPr/>
        <a:lstStyle/>
        <a:p>
          <a:endParaRPr lang="en-US" sz="2400"/>
        </a:p>
      </dgm:t>
    </dgm:pt>
    <dgm:pt modelId="{E9C80436-8E2F-4610-9998-3260F0E9E348}">
      <dgm:prSet phldrT="[Text]" custT="1"/>
      <dgm:spPr/>
      <dgm:t>
        <a:bodyPr/>
        <a:lstStyle/>
        <a:p>
          <a:r>
            <a:rPr lang="en-CA" sz="1800" dirty="0" smtClean="0"/>
            <a:t>Gender</a:t>
          </a:r>
          <a:endParaRPr lang="en-US" sz="1400" i="1" dirty="0">
            <a:solidFill>
              <a:schemeClr val="tx1"/>
            </a:solidFill>
          </a:endParaRPr>
        </a:p>
      </dgm:t>
    </dgm:pt>
    <dgm:pt modelId="{4815BDA0-C356-40B1-97A2-1269069E1C64}" type="parTrans" cxnId="{5B0172DA-9EA2-455D-A96B-351C5AE707B4}">
      <dgm:prSet/>
      <dgm:spPr/>
      <dgm:t>
        <a:bodyPr/>
        <a:lstStyle/>
        <a:p>
          <a:endParaRPr lang="en-US" sz="2400"/>
        </a:p>
      </dgm:t>
    </dgm:pt>
    <dgm:pt modelId="{D9F15A8A-BE3E-4D4C-9C75-6F541277E10B}" type="sibTrans" cxnId="{5B0172DA-9EA2-455D-A96B-351C5AE707B4}">
      <dgm:prSet/>
      <dgm:spPr/>
      <dgm:t>
        <a:bodyPr/>
        <a:lstStyle/>
        <a:p>
          <a:endParaRPr lang="en-US" sz="2400"/>
        </a:p>
      </dgm:t>
    </dgm:pt>
    <dgm:pt modelId="{2C1BE271-C552-4D4C-89C2-9F7A2010B7C3}">
      <dgm:prSet phldrT="[Text]" custT="1"/>
      <dgm:spPr/>
      <dgm:t>
        <a:bodyPr/>
        <a:lstStyle/>
        <a:p>
          <a:r>
            <a:rPr lang="en-CA" sz="1800" dirty="0" smtClean="0"/>
            <a:t>Enrolment Status (full/part-time)</a:t>
          </a:r>
          <a:endParaRPr lang="en-US" sz="1800" dirty="0"/>
        </a:p>
      </dgm:t>
    </dgm:pt>
    <dgm:pt modelId="{77396067-6F2D-4C15-954C-BA136509C374}" type="parTrans" cxnId="{197B1F97-4295-4BD7-A6FC-EEF05845B853}">
      <dgm:prSet/>
      <dgm:spPr/>
      <dgm:t>
        <a:bodyPr/>
        <a:lstStyle/>
        <a:p>
          <a:endParaRPr lang="en-US" sz="2400"/>
        </a:p>
      </dgm:t>
    </dgm:pt>
    <dgm:pt modelId="{9E3FA940-7132-4DD6-B2E0-020072E6103D}" type="sibTrans" cxnId="{197B1F97-4295-4BD7-A6FC-EEF05845B853}">
      <dgm:prSet/>
      <dgm:spPr/>
      <dgm:t>
        <a:bodyPr/>
        <a:lstStyle/>
        <a:p>
          <a:endParaRPr lang="en-US" sz="2400"/>
        </a:p>
      </dgm:t>
    </dgm:pt>
    <dgm:pt modelId="{B2AC4EC4-037D-487C-8852-B4B1C8FD26F5}">
      <dgm:prSet phldrT="[Text]" custT="1"/>
      <dgm:spPr/>
      <dgm:t>
        <a:bodyPr/>
        <a:lstStyle/>
        <a:p>
          <a:r>
            <a:rPr lang="en-CA" sz="1800" b="1" dirty="0" smtClean="0"/>
            <a:t>Academic Preparedness</a:t>
          </a:r>
          <a:endParaRPr lang="en-US" sz="1800" b="1" dirty="0"/>
        </a:p>
      </dgm:t>
    </dgm:pt>
    <dgm:pt modelId="{730A391F-3052-4406-8362-123E001F3CB4}" type="parTrans" cxnId="{90304DBE-7CEC-41FA-8620-C2F0A515EEFC}">
      <dgm:prSet/>
      <dgm:spPr/>
      <dgm:t>
        <a:bodyPr/>
        <a:lstStyle/>
        <a:p>
          <a:endParaRPr lang="en-US" sz="2400"/>
        </a:p>
      </dgm:t>
    </dgm:pt>
    <dgm:pt modelId="{A20A50AD-11BF-4849-A2A9-059E311C9B37}" type="sibTrans" cxnId="{90304DBE-7CEC-41FA-8620-C2F0A515EEFC}">
      <dgm:prSet/>
      <dgm:spPr/>
      <dgm:t>
        <a:bodyPr/>
        <a:lstStyle/>
        <a:p>
          <a:endParaRPr lang="en-US" sz="2400"/>
        </a:p>
      </dgm:t>
    </dgm:pt>
    <dgm:pt modelId="{0DDBCEC7-B38E-4155-A7BB-1B5C59FABB6A}">
      <dgm:prSet phldrT="[Text]" custT="1"/>
      <dgm:spPr/>
      <dgm:t>
        <a:bodyPr/>
        <a:lstStyle/>
        <a:p>
          <a:r>
            <a:rPr lang="en-CA" sz="1800" b="1" dirty="0" smtClean="0"/>
            <a:t>Personal Attributes</a:t>
          </a:r>
          <a:endParaRPr lang="en-US" sz="1800" b="1" dirty="0"/>
        </a:p>
      </dgm:t>
    </dgm:pt>
    <dgm:pt modelId="{70E41503-1804-4EC2-9B13-2C1F8316FE9F}" type="parTrans" cxnId="{23E1C3F3-6F02-486B-B408-35BC05DCCECF}">
      <dgm:prSet/>
      <dgm:spPr/>
      <dgm:t>
        <a:bodyPr/>
        <a:lstStyle/>
        <a:p>
          <a:endParaRPr lang="en-US" sz="2400"/>
        </a:p>
      </dgm:t>
    </dgm:pt>
    <dgm:pt modelId="{E2746C9A-1B28-4ABB-911D-279133A16E40}" type="sibTrans" cxnId="{23E1C3F3-6F02-486B-B408-35BC05DCCECF}">
      <dgm:prSet/>
      <dgm:spPr/>
      <dgm:t>
        <a:bodyPr/>
        <a:lstStyle/>
        <a:p>
          <a:endParaRPr lang="en-US" sz="2400"/>
        </a:p>
      </dgm:t>
    </dgm:pt>
    <dgm:pt modelId="{FE32F586-BF1C-4D94-B000-78CA8D654A74}">
      <dgm:prSet phldrT="[Text]" custT="1"/>
      <dgm:spPr/>
      <dgm:t>
        <a:bodyPr/>
        <a:lstStyle/>
        <a:p>
          <a:r>
            <a:rPr lang="en-CA" sz="1800" dirty="0" smtClean="0"/>
            <a:t>Jung Typology (MBTI)</a:t>
          </a:r>
          <a:endParaRPr lang="en-US" sz="1800" dirty="0"/>
        </a:p>
      </dgm:t>
    </dgm:pt>
    <dgm:pt modelId="{DBD6F413-FDBF-4F1A-8C5E-631538160E7F}" type="parTrans" cxnId="{2147AC1E-952A-4BE8-A684-E05BDD39B2EF}">
      <dgm:prSet/>
      <dgm:spPr/>
      <dgm:t>
        <a:bodyPr/>
        <a:lstStyle/>
        <a:p>
          <a:endParaRPr lang="en-US" sz="2400"/>
        </a:p>
      </dgm:t>
    </dgm:pt>
    <dgm:pt modelId="{A07727BF-73BD-492C-81FD-8866C96A149C}" type="sibTrans" cxnId="{2147AC1E-952A-4BE8-A684-E05BDD39B2EF}">
      <dgm:prSet/>
      <dgm:spPr/>
      <dgm:t>
        <a:bodyPr/>
        <a:lstStyle/>
        <a:p>
          <a:endParaRPr lang="en-US" sz="2400"/>
        </a:p>
      </dgm:t>
    </dgm:pt>
    <dgm:pt modelId="{D2A37546-703F-4055-861E-A2C2F168295B}">
      <dgm:prSet phldrT="[Text]" custT="1"/>
      <dgm:spPr/>
      <dgm:t>
        <a:bodyPr/>
        <a:lstStyle/>
        <a:p>
          <a:r>
            <a:rPr lang="en-CA" sz="1800" dirty="0" smtClean="0"/>
            <a:t>Autonomous Learning</a:t>
          </a:r>
          <a:endParaRPr lang="en-US" sz="1800" dirty="0"/>
        </a:p>
      </dgm:t>
    </dgm:pt>
    <dgm:pt modelId="{8E016E05-9269-4439-B0BA-1E7035E8FDC8}" type="parTrans" cxnId="{38044328-2BF0-46CC-B034-3FA446541F10}">
      <dgm:prSet/>
      <dgm:spPr/>
      <dgm:t>
        <a:bodyPr/>
        <a:lstStyle/>
        <a:p>
          <a:endParaRPr lang="en-US" sz="2400"/>
        </a:p>
      </dgm:t>
    </dgm:pt>
    <dgm:pt modelId="{63DDF946-C1A0-48B9-9866-6BB87BDBA1C9}" type="sibTrans" cxnId="{38044328-2BF0-46CC-B034-3FA446541F10}">
      <dgm:prSet/>
      <dgm:spPr/>
      <dgm:t>
        <a:bodyPr/>
        <a:lstStyle/>
        <a:p>
          <a:endParaRPr lang="en-US" sz="2400"/>
        </a:p>
      </dgm:t>
    </dgm:pt>
    <dgm:pt modelId="{E315BC92-9960-41D8-A45E-13BD23BD5577}">
      <dgm:prSet phldrT="[Text]" custT="1"/>
      <dgm:spPr/>
      <dgm:t>
        <a:bodyPr/>
        <a:lstStyle/>
        <a:p>
          <a:r>
            <a:rPr lang="en-CA" sz="1800" dirty="0" smtClean="0"/>
            <a:t>Age</a:t>
          </a:r>
          <a:endParaRPr lang="en-US" sz="1800" i="1" dirty="0"/>
        </a:p>
      </dgm:t>
    </dgm:pt>
    <dgm:pt modelId="{E0EE8924-9EEE-48C8-8832-830B460D1963}" type="parTrans" cxnId="{AC0579A6-E2DC-4E24-A867-CD0C54CD91E8}">
      <dgm:prSet/>
      <dgm:spPr/>
      <dgm:t>
        <a:bodyPr/>
        <a:lstStyle/>
        <a:p>
          <a:endParaRPr lang="en-US" sz="2400"/>
        </a:p>
      </dgm:t>
    </dgm:pt>
    <dgm:pt modelId="{1BE2D751-0E40-4764-8649-B8FAE7656853}" type="sibTrans" cxnId="{AC0579A6-E2DC-4E24-A867-CD0C54CD91E8}">
      <dgm:prSet/>
      <dgm:spPr/>
      <dgm:t>
        <a:bodyPr/>
        <a:lstStyle/>
        <a:p>
          <a:endParaRPr lang="en-US" sz="2400"/>
        </a:p>
      </dgm:t>
    </dgm:pt>
    <dgm:pt modelId="{5397CFC9-F9CC-4A6D-A99D-2F4A6416A6EC}">
      <dgm:prSet phldrT="[Text]" custT="1"/>
      <dgm:spPr/>
      <dgm:t>
        <a:bodyPr/>
        <a:lstStyle/>
        <a:p>
          <a:r>
            <a:rPr lang="en-CA" sz="1800" dirty="0" smtClean="0"/>
            <a:t>Citizenship</a:t>
          </a:r>
          <a:endParaRPr lang="en-US" sz="1800" i="1" dirty="0"/>
        </a:p>
      </dgm:t>
    </dgm:pt>
    <dgm:pt modelId="{8A3EBBAF-4D4E-42CD-BF81-309B797DD10F}" type="parTrans" cxnId="{9F412FED-FA9B-43BC-B858-99219F266240}">
      <dgm:prSet/>
      <dgm:spPr/>
      <dgm:t>
        <a:bodyPr/>
        <a:lstStyle/>
        <a:p>
          <a:endParaRPr lang="en-US" sz="2400"/>
        </a:p>
      </dgm:t>
    </dgm:pt>
    <dgm:pt modelId="{EDD634A7-0E14-46BA-A311-E1CDDE7DF86B}" type="sibTrans" cxnId="{9F412FED-FA9B-43BC-B858-99219F266240}">
      <dgm:prSet/>
      <dgm:spPr/>
      <dgm:t>
        <a:bodyPr/>
        <a:lstStyle/>
        <a:p>
          <a:endParaRPr lang="en-US" sz="2400"/>
        </a:p>
      </dgm:t>
    </dgm:pt>
    <dgm:pt modelId="{B960417E-05AC-4A60-B1EC-4A6F0A29BB5A}">
      <dgm:prSet phldrT="[Text]" custT="1"/>
      <dgm:spPr/>
      <dgm:t>
        <a:bodyPr/>
        <a:lstStyle/>
        <a:p>
          <a:r>
            <a:rPr lang="en-CA" sz="1800" dirty="0" smtClean="0"/>
            <a:t>Faculty</a:t>
          </a:r>
          <a:endParaRPr lang="en-US" sz="1400" i="1" dirty="0"/>
        </a:p>
      </dgm:t>
    </dgm:pt>
    <dgm:pt modelId="{F3B3DA52-C6BB-47DA-BD38-C13341A97FC5}" type="parTrans" cxnId="{C773E324-382B-410A-AEA3-F6691B18C726}">
      <dgm:prSet/>
      <dgm:spPr/>
      <dgm:t>
        <a:bodyPr/>
        <a:lstStyle/>
        <a:p>
          <a:endParaRPr lang="en-US" sz="2400"/>
        </a:p>
      </dgm:t>
    </dgm:pt>
    <dgm:pt modelId="{2D8327E2-F7DB-4319-8726-F6409DCEE374}" type="sibTrans" cxnId="{C773E324-382B-410A-AEA3-F6691B18C726}">
      <dgm:prSet/>
      <dgm:spPr/>
      <dgm:t>
        <a:bodyPr/>
        <a:lstStyle/>
        <a:p>
          <a:endParaRPr lang="en-US" sz="2400"/>
        </a:p>
      </dgm:t>
    </dgm:pt>
    <dgm:pt modelId="{B5B0CEC3-9473-47E9-A5CD-848965278ACC}">
      <dgm:prSet phldrT="[Text]" custT="1"/>
      <dgm:spPr>
        <a:solidFill>
          <a:srgbClr val="FF9933"/>
        </a:solidFill>
        <a:ln>
          <a:solidFill>
            <a:srgbClr val="FF9933"/>
          </a:solidFill>
        </a:ln>
      </dgm:spPr>
      <dgm:t>
        <a:bodyPr/>
        <a:lstStyle/>
        <a:p>
          <a:r>
            <a:rPr lang="en-CA" sz="1800" b="1" dirty="0" smtClean="0"/>
            <a:t>High Impact Practices</a:t>
          </a:r>
          <a:endParaRPr lang="en-US" sz="1800" b="1" dirty="0"/>
        </a:p>
      </dgm:t>
    </dgm:pt>
    <dgm:pt modelId="{0E5A9C8C-C6F5-468B-8DF7-FDC3012F4139}" type="parTrans" cxnId="{81A53676-2310-4325-B5D5-B097CA1EBCA8}">
      <dgm:prSet/>
      <dgm:spPr/>
      <dgm:t>
        <a:bodyPr/>
        <a:lstStyle/>
        <a:p>
          <a:endParaRPr lang="en-US" sz="2400"/>
        </a:p>
      </dgm:t>
    </dgm:pt>
    <dgm:pt modelId="{EAA9E59C-11CD-4EF6-8EEE-EF156B21E626}" type="sibTrans" cxnId="{81A53676-2310-4325-B5D5-B097CA1EBCA8}">
      <dgm:prSet/>
      <dgm:spPr/>
      <dgm:t>
        <a:bodyPr/>
        <a:lstStyle/>
        <a:p>
          <a:endParaRPr lang="en-US" sz="2400"/>
        </a:p>
      </dgm:t>
    </dgm:pt>
    <dgm:pt modelId="{A8A8464E-9F37-4255-93BA-9CB620FE89A3}">
      <dgm:prSet custT="1"/>
      <dgm:spPr>
        <a:solidFill>
          <a:srgbClr val="FFCC66">
            <a:alpha val="90000"/>
          </a:srgbClr>
        </a:solidFill>
        <a:ln>
          <a:solidFill>
            <a:srgbClr val="FFCC66">
              <a:alpha val="89804"/>
            </a:srgbClr>
          </a:solidFill>
        </a:ln>
      </dgm:spPr>
      <dgm:t>
        <a:bodyPr/>
        <a:lstStyle/>
        <a:p>
          <a:r>
            <a:rPr lang="en-CA" sz="1800" dirty="0" smtClean="0"/>
            <a:t>Optional Seminars</a:t>
          </a:r>
          <a:endParaRPr lang="en-US" sz="1800" dirty="0"/>
        </a:p>
      </dgm:t>
    </dgm:pt>
    <dgm:pt modelId="{7B595E70-F542-484C-B792-C74D942700E1}" type="parTrans" cxnId="{9B0AE7E0-FA76-4F89-8EE3-757C96CD2E58}">
      <dgm:prSet/>
      <dgm:spPr/>
      <dgm:t>
        <a:bodyPr/>
        <a:lstStyle/>
        <a:p>
          <a:endParaRPr lang="en-US" sz="2400"/>
        </a:p>
      </dgm:t>
    </dgm:pt>
    <dgm:pt modelId="{EC29732D-CF71-4B6E-B974-D5A5A04AE6AB}" type="sibTrans" cxnId="{9B0AE7E0-FA76-4F89-8EE3-757C96CD2E58}">
      <dgm:prSet/>
      <dgm:spPr/>
      <dgm:t>
        <a:bodyPr/>
        <a:lstStyle/>
        <a:p>
          <a:endParaRPr lang="en-US" sz="2400"/>
        </a:p>
      </dgm:t>
    </dgm:pt>
    <dgm:pt modelId="{DBCA291B-163C-4C2D-B6F9-F2E86439ACBF}">
      <dgm:prSet phldrT="[Text]" custT="1"/>
      <dgm:spPr/>
      <dgm:t>
        <a:bodyPr/>
        <a:lstStyle/>
        <a:p>
          <a:r>
            <a:rPr lang="en-CA" sz="1800" dirty="0" smtClean="0"/>
            <a:t>Grit</a:t>
          </a:r>
          <a:endParaRPr lang="en-US" sz="1800" dirty="0"/>
        </a:p>
      </dgm:t>
    </dgm:pt>
    <dgm:pt modelId="{FA7E32E2-EBEA-469E-894B-EC045762DF01}" type="parTrans" cxnId="{22B0FE1F-74F2-41AC-8748-E18B2E410575}">
      <dgm:prSet/>
      <dgm:spPr/>
      <dgm:t>
        <a:bodyPr/>
        <a:lstStyle/>
        <a:p>
          <a:endParaRPr lang="en-US" sz="2000"/>
        </a:p>
      </dgm:t>
    </dgm:pt>
    <dgm:pt modelId="{AF15A0CA-55CE-4F87-8CA8-A06307E17A7D}" type="sibTrans" cxnId="{22B0FE1F-74F2-41AC-8748-E18B2E410575}">
      <dgm:prSet/>
      <dgm:spPr/>
      <dgm:t>
        <a:bodyPr/>
        <a:lstStyle/>
        <a:p>
          <a:endParaRPr lang="en-US" sz="2000"/>
        </a:p>
      </dgm:t>
    </dgm:pt>
    <dgm:pt modelId="{6C1B513E-1A82-4F88-818B-D8192E97AB98}">
      <dgm:prSet phldrT="[Text]" custT="1"/>
      <dgm:spPr>
        <a:solidFill>
          <a:srgbClr val="CBDEEC">
            <a:alpha val="89804"/>
          </a:srgbClr>
        </a:solidFill>
      </dgm:spPr>
      <dgm:t>
        <a:bodyPr/>
        <a:lstStyle/>
        <a:p>
          <a:r>
            <a:rPr lang="en-CA" sz="1800" dirty="0" smtClean="0"/>
            <a:t>Writing Skills</a:t>
          </a:r>
          <a:endParaRPr lang="en-US" sz="1800" dirty="0"/>
        </a:p>
      </dgm:t>
    </dgm:pt>
    <dgm:pt modelId="{6884D297-70C8-43A9-8603-E75B6F8BC9B6}" type="sibTrans" cxnId="{EDFBB0AA-AA7A-456C-930B-B508A0708CE2}">
      <dgm:prSet/>
      <dgm:spPr/>
      <dgm:t>
        <a:bodyPr/>
        <a:lstStyle/>
        <a:p>
          <a:endParaRPr lang="en-US" sz="2400"/>
        </a:p>
      </dgm:t>
    </dgm:pt>
    <dgm:pt modelId="{99A0103D-A8A5-4A7D-A868-F3A46FF16A0C}" type="parTrans" cxnId="{EDFBB0AA-AA7A-456C-930B-B508A0708CE2}">
      <dgm:prSet/>
      <dgm:spPr/>
      <dgm:t>
        <a:bodyPr/>
        <a:lstStyle/>
        <a:p>
          <a:endParaRPr lang="en-US" sz="2400"/>
        </a:p>
      </dgm:t>
    </dgm:pt>
    <dgm:pt modelId="{850251E1-43DD-4A57-8F35-3D8CFA1631A4}">
      <dgm:prSet phldrT="[Text]" custT="1"/>
      <dgm:spPr>
        <a:solidFill>
          <a:srgbClr val="CBDEEC">
            <a:alpha val="89804"/>
          </a:srgbClr>
        </a:solidFill>
      </dgm:spPr>
      <dgm:t>
        <a:bodyPr/>
        <a:lstStyle/>
        <a:p>
          <a:r>
            <a:rPr lang="en-CA" sz="1800" dirty="0" smtClean="0"/>
            <a:t>High School Final Average </a:t>
          </a:r>
          <a:endParaRPr lang="en-US" sz="1800" dirty="0"/>
        </a:p>
      </dgm:t>
    </dgm:pt>
    <dgm:pt modelId="{AA6819B6-4A06-4527-AFE6-F711157278F7}" type="sibTrans" cxnId="{20B1BA60-4F60-4119-9724-95131A8F4A10}">
      <dgm:prSet/>
      <dgm:spPr/>
      <dgm:t>
        <a:bodyPr/>
        <a:lstStyle/>
        <a:p>
          <a:endParaRPr lang="en-US" sz="2400"/>
        </a:p>
      </dgm:t>
    </dgm:pt>
    <dgm:pt modelId="{B62CB85C-B67C-4C83-B4FB-F5AE49C650A6}" type="parTrans" cxnId="{20B1BA60-4F60-4119-9724-95131A8F4A10}">
      <dgm:prSet/>
      <dgm:spPr/>
      <dgm:t>
        <a:bodyPr/>
        <a:lstStyle/>
        <a:p>
          <a:endParaRPr lang="en-US" sz="2400"/>
        </a:p>
      </dgm:t>
    </dgm:pt>
    <dgm:pt modelId="{E4595C83-7558-40EE-88DF-16840EA053F0}">
      <dgm:prSet custT="1"/>
      <dgm:spPr>
        <a:solidFill>
          <a:srgbClr val="FFCC66">
            <a:alpha val="90000"/>
          </a:srgbClr>
        </a:solidFill>
        <a:ln>
          <a:solidFill>
            <a:srgbClr val="FFCC66">
              <a:alpha val="89804"/>
            </a:srgbClr>
          </a:solidFill>
        </a:ln>
      </dgm:spPr>
      <dgm:t>
        <a:bodyPr/>
        <a:lstStyle/>
        <a:p>
          <a:r>
            <a:rPr lang="en-CA" sz="1800" dirty="0" smtClean="0"/>
            <a:t>Flipped Classroom</a:t>
          </a:r>
          <a:endParaRPr lang="en-US" sz="1800" dirty="0"/>
        </a:p>
      </dgm:t>
    </dgm:pt>
    <dgm:pt modelId="{5549AFFA-7BA8-45A5-8168-015169BB38AC}" type="parTrans" cxnId="{6D6D5211-D135-40D7-A084-F6468157927D}">
      <dgm:prSet/>
      <dgm:spPr/>
      <dgm:t>
        <a:bodyPr/>
        <a:lstStyle/>
        <a:p>
          <a:endParaRPr lang="en-US" sz="2000"/>
        </a:p>
      </dgm:t>
    </dgm:pt>
    <dgm:pt modelId="{4552AC6A-9791-41DE-8CB3-430DD052E06E}" type="sibTrans" cxnId="{6D6D5211-D135-40D7-A084-F6468157927D}">
      <dgm:prSet/>
      <dgm:spPr/>
      <dgm:t>
        <a:bodyPr/>
        <a:lstStyle/>
        <a:p>
          <a:endParaRPr lang="en-US" sz="2000"/>
        </a:p>
      </dgm:t>
    </dgm:pt>
    <dgm:pt modelId="{7C417031-A045-487A-975E-9A61D7734D37}">
      <dgm:prSet custT="1"/>
      <dgm:spPr>
        <a:solidFill>
          <a:srgbClr val="FFCC66">
            <a:alpha val="90000"/>
          </a:srgbClr>
        </a:solidFill>
        <a:ln>
          <a:solidFill>
            <a:srgbClr val="FFCC66">
              <a:alpha val="89804"/>
            </a:srgbClr>
          </a:solidFill>
        </a:ln>
      </dgm:spPr>
      <dgm:t>
        <a:bodyPr/>
        <a:lstStyle/>
        <a:p>
          <a:r>
            <a:rPr lang="en-CA" sz="1800" dirty="0" smtClean="0"/>
            <a:t>Active Learning</a:t>
          </a:r>
          <a:endParaRPr lang="en-US" sz="1800" dirty="0"/>
        </a:p>
      </dgm:t>
    </dgm:pt>
    <dgm:pt modelId="{48D48323-3813-4194-8BCD-6CD190214FD3}" type="parTrans" cxnId="{EB3F089D-C6C3-4D0E-86FE-A3CCC60D5FBA}">
      <dgm:prSet/>
      <dgm:spPr/>
      <dgm:t>
        <a:bodyPr/>
        <a:lstStyle/>
        <a:p>
          <a:endParaRPr lang="en-US" sz="2000"/>
        </a:p>
      </dgm:t>
    </dgm:pt>
    <dgm:pt modelId="{5F71C1F5-5323-4435-900A-DD86B2B10D0C}" type="sibTrans" cxnId="{EB3F089D-C6C3-4D0E-86FE-A3CCC60D5FBA}">
      <dgm:prSet/>
      <dgm:spPr/>
      <dgm:t>
        <a:bodyPr/>
        <a:lstStyle/>
        <a:p>
          <a:endParaRPr lang="en-US" sz="2000"/>
        </a:p>
      </dgm:t>
    </dgm:pt>
    <dgm:pt modelId="{5531F0F9-E5AD-4512-B1E7-7A088133E617}" type="pres">
      <dgm:prSet presAssocID="{3687478D-5D84-4E1A-8E7D-38D3EC6598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871609-33D8-43D5-81E5-37F895B14C95}" type="pres">
      <dgm:prSet presAssocID="{CB1ABF30-0BF9-4F75-A324-6B0FC1A4B2E2}" presName="composite" presStyleCnt="0"/>
      <dgm:spPr/>
    </dgm:pt>
    <dgm:pt modelId="{1F2B9C9D-6EAE-4C50-88EA-DDF0E0EA8A04}" type="pres">
      <dgm:prSet presAssocID="{CB1ABF30-0BF9-4F75-A324-6B0FC1A4B2E2}" presName="parTx" presStyleLbl="alignNode1" presStyleIdx="0" presStyleCnt="4" custScaleX="1097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F24CD-1012-4791-B6CC-7E3C0440089C}" type="pres">
      <dgm:prSet presAssocID="{CB1ABF30-0BF9-4F75-A324-6B0FC1A4B2E2}" presName="desTx" presStyleLbl="alignAccFollowNode1" presStyleIdx="0" presStyleCnt="4" custScaleX="109710" custScaleY="100000" custLinFactNeighborX="-524" custLinFactNeighborY="64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0D0FDA-6610-47F2-8CFD-F6AB1E2DA33D}" type="pres">
      <dgm:prSet presAssocID="{7D0D10A0-573F-40C4-A9AF-E6EDC3E1A04E}" presName="space" presStyleCnt="0"/>
      <dgm:spPr/>
    </dgm:pt>
    <dgm:pt modelId="{FA47733F-4EC9-4138-BCE7-193C6E03EB07}" type="pres">
      <dgm:prSet presAssocID="{B2AC4EC4-037D-487C-8852-B4B1C8FD26F5}" presName="composite" presStyleCnt="0"/>
      <dgm:spPr/>
    </dgm:pt>
    <dgm:pt modelId="{1EF84EB6-8226-4353-8B77-BED1E12E7F74}" type="pres">
      <dgm:prSet presAssocID="{B2AC4EC4-037D-487C-8852-B4B1C8FD26F5}" presName="parTx" presStyleLbl="alignNode1" presStyleIdx="1" presStyleCnt="4" custScaleX="1125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F1384B-34E6-4648-B2F9-4FC82D9F2E36}" type="pres">
      <dgm:prSet presAssocID="{B2AC4EC4-037D-487C-8852-B4B1C8FD26F5}" presName="desTx" presStyleLbl="alignAccFollowNode1" presStyleIdx="1" presStyleCnt="4" custScaleX="112553" custLinFactNeighborX="324" custLinFactNeighborY="7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305380-C0FA-42AD-8941-9B06867BB878}" type="pres">
      <dgm:prSet presAssocID="{A20A50AD-11BF-4849-A2A9-059E311C9B37}" presName="space" presStyleCnt="0"/>
      <dgm:spPr/>
    </dgm:pt>
    <dgm:pt modelId="{1AEA319C-27A9-485B-B5A8-837BB5BD95B2}" type="pres">
      <dgm:prSet presAssocID="{0DDBCEC7-B38E-4155-A7BB-1B5C59FABB6A}" presName="composite" presStyleCnt="0"/>
      <dgm:spPr/>
    </dgm:pt>
    <dgm:pt modelId="{C0F63245-000B-4254-A034-05B1BC9DE5D8}" type="pres">
      <dgm:prSet presAssocID="{0DDBCEC7-B38E-4155-A7BB-1B5C59FABB6A}" presName="parTx" presStyleLbl="alignNode1" presStyleIdx="2" presStyleCnt="4" custScaleX="1147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7833B6-224D-4F1F-9E8A-A47A2BCA5791}" type="pres">
      <dgm:prSet presAssocID="{0DDBCEC7-B38E-4155-A7BB-1B5C59FABB6A}" presName="desTx" presStyleLbl="alignAccFollowNode1" presStyleIdx="2" presStyleCnt="4" custScaleX="1147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AF424A-2451-4F6B-B77B-35329FF580FE}" type="pres">
      <dgm:prSet presAssocID="{E2746C9A-1B28-4ABB-911D-279133A16E40}" presName="space" presStyleCnt="0"/>
      <dgm:spPr/>
    </dgm:pt>
    <dgm:pt modelId="{DFA4F225-B495-4BE0-B1BF-2F99979A9C12}" type="pres">
      <dgm:prSet presAssocID="{B5B0CEC3-9473-47E9-A5CD-848965278ACC}" presName="composite" presStyleCnt="0"/>
      <dgm:spPr/>
    </dgm:pt>
    <dgm:pt modelId="{2A3EAC83-4D8E-4F2C-8046-2300DAAC9131}" type="pres">
      <dgm:prSet presAssocID="{B5B0CEC3-9473-47E9-A5CD-848965278ACC}" presName="parTx" presStyleLbl="alignNode1" presStyleIdx="3" presStyleCnt="4" custScaleX="1181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CA5CF2-2B0D-4B32-A127-A7458986033D}" type="pres">
      <dgm:prSet presAssocID="{B5B0CEC3-9473-47E9-A5CD-848965278ACC}" presName="desTx" presStyleLbl="alignAccFollowNode1" presStyleIdx="3" presStyleCnt="4" custScaleX="118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B0FE1F-74F2-41AC-8748-E18B2E410575}" srcId="{0DDBCEC7-B38E-4155-A7BB-1B5C59FABB6A}" destId="{DBCA291B-163C-4C2D-B6F9-F2E86439ACBF}" srcOrd="2" destOrd="0" parTransId="{FA7E32E2-EBEA-469E-894B-EC045762DF01}" sibTransId="{AF15A0CA-55CE-4F87-8CA8-A06307E17A7D}"/>
    <dgm:cxn modelId="{9F3A33BC-9E08-431A-AA53-2CE16CDC4EF2}" type="presOf" srcId="{850251E1-43DD-4A57-8F35-3D8CFA1631A4}" destId="{58F1384B-34E6-4648-B2F9-4FC82D9F2E36}" srcOrd="0" destOrd="0" presId="urn:microsoft.com/office/officeart/2005/8/layout/hList1"/>
    <dgm:cxn modelId="{24225464-588D-403B-BB6A-B997357471AB}" type="presOf" srcId="{B960417E-05AC-4A60-B1EC-4A6F0A29BB5A}" destId="{194F24CD-1012-4791-B6CC-7E3C0440089C}" srcOrd="0" destOrd="4" presId="urn:microsoft.com/office/officeart/2005/8/layout/hList1"/>
    <dgm:cxn modelId="{5B0172DA-9EA2-455D-A96B-351C5AE707B4}" srcId="{CB1ABF30-0BF9-4F75-A324-6B0FC1A4B2E2}" destId="{E9C80436-8E2F-4610-9998-3260F0E9E348}" srcOrd="0" destOrd="0" parTransId="{4815BDA0-C356-40B1-97A2-1269069E1C64}" sibTransId="{D9F15A8A-BE3E-4D4C-9C75-6F541277E10B}"/>
    <dgm:cxn modelId="{3C9ECDA7-095B-4332-9B6F-6D42764305DF}" type="presOf" srcId="{B2AC4EC4-037D-487C-8852-B4B1C8FD26F5}" destId="{1EF84EB6-8226-4353-8B77-BED1E12E7F74}" srcOrd="0" destOrd="0" presId="urn:microsoft.com/office/officeart/2005/8/layout/hList1"/>
    <dgm:cxn modelId="{5D91AEE7-272E-42DF-9CAE-72E4213132C9}" type="presOf" srcId="{7C417031-A045-487A-975E-9A61D7734D37}" destId="{DACA5CF2-2B0D-4B32-A127-A7458986033D}" srcOrd="0" destOrd="2" presId="urn:microsoft.com/office/officeart/2005/8/layout/hList1"/>
    <dgm:cxn modelId="{B172EB99-881F-4C88-8C83-22A12160AD00}" type="presOf" srcId="{DBCA291B-163C-4C2D-B6F9-F2E86439ACBF}" destId="{B67833B6-224D-4F1F-9E8A-A47A2BCA5791}" srcOrd="0" destOrd="2" presId="urn:microsoft.com/office/officeart/2005/8/layout/hList1"/>
    <dgm:cxn modelId="{90304DBE-7CEC-41FA-8620-C2F0A515EEFC}" srcId="{3687478D-5D84-4E1A-8E7D-38D3EC6598AB}" destId="{B2AC4EC4-037D-487C-8852-B4B1C8FD26F5}" srcOrd="1" destOrd="0" parTransId="{730A391F-3052-4406-8362-123E001F3CB4}" sibTransId="{A20A50AD-11BF-4849-A2A9-059E311C9B37}"/>
    <dgm:cxn modelId="{6CE94D50-524A-404F-9383-2E405F0EB95C}" type="presOf" srcId="{3687478D-5D84-4E1A-8E7D-38D3EC6598AB}" destId="{5531F0F9-E5AD-4512-B1E7-7A088133E617}" srcOrd="0" destOrd="0" presId="urn:microsoft.com/office/officeart/2005/8/layout/hList1"/>
    <dgm:cxn modelId="{4BB58F0A-4B7B-498C-AB70-A492ED015323}" type="presOf" srcId="{D2A37546-703F-4055-861E-A2C2F168295B}" destId="{B67833B6-224D-4F1F-9E8A-A47A2BCA5791}" srcOrd="0" destOrd="1" presId="urn:microsoft.com/office/officeart/2005/8/layout/hList1"/>
    <dgm:cxn modelId="{BFF864DB-980D-47B4-B998-55A85E08CC8B}" type="presOf" srcId="{5397CFC9-F9CC-4A6D-A99D-2F4A6416A6EC}" destId="{194F24CD-1012-4791-B6CC-7E3C0440089C}" srcOrd="0" destOrd="2" presId="urn:microsoft.com/office/officeart/2005/8/layout/hList1"/>
    <dgm:cxn modelId="{C773E324-382B-410A-AEA3-F6691B18C726}" srcId="{CB1ABF30-0BF9-4F75-A324-6B0FC1A4B2E2}" destId="{B960417E-05AC-4A60-B1EC-4A6F0A29BB5A}" srcOrd="4" destOrd="0" parTransId="{F3B3DA52-C6BB-47DA-BD38-C13341A97FC5}" sibTransId="{2D8327E2-F7DB-4319-8726-F6409DCEE374}"/>
    <dgm:cxn modelId="{F996373C-0F2B-43EE-A47F-4C8E75C313AE}" type="presOf" srcId="{CB1ABF30-0BF9-4F75-A324-6B0FC1A4B2E2}" destId="{1F2B9C9D-6EAE-4C50-88EA-DDF0E0EA8A04}" srcOrd="0" destOrd="0" presId="urn:microsoft.com/office/officeart/2005/8/layout/hList1"/>
    <dgm:cxn modelId="{A155E5AC-D8FE-4712-B83F-1ACE18989A23}" type="presOf" srcId="{A8A8464E-9F37-4255-93BA-9CB620FE89A3}" destId="{DACA5CF2-2B0D-4B32-A127-A7458986033D}" srcOrd="0" destOrd="0" presId="urn:microsoft.com/office/officeart/2005/8/layout/hList1"/>
    <dgm:cxn modelId="{D1143994-5B57-4CB3-8615-0ACAA063A087}" type="presOf" srcId="{2C1BE271-C552-4D4C-89C2-9F7A2010B7C3}" destId="{194F24CD-1012-4791-B6CC-7E3C0440089C}" srcOrd="0" destOrd="3" presId="urn:microsoft.com/office/officeart/2005/8/layout/hList1"/>
    <dgm:cxn modelId="{23E1C3F3-6F02-486B-B408-35BC05DCCECF}" srcId="{3687478D-5D84-4E1A-8E7D-38D3EC6598AB}" destId="{0DDBCEC7-B38E-4155-A7BB-1B5C59FABB6A}" srcOrd="2" destOrd="0" parTransId="{70E41503-1804-4EC2-9B13-2C1F8316FE9F}" sibTransId="{E2746C9A-1B28-4ABB-911D-279133A16E40}"/>
    <dgm:cxn modelId="{81A53676-2310-4325-B5D5-B097CA1EBCA8}" srcId="{3687478D-5D84-4E1A-8E7D-38D3EC6598AB}" destId="{B5B0CEC3-9473-47E9-A5CD-848965278ACC}" srcOrd="3" destOrd="0" parTransId="{0E5A9C8C-C6F5-468B-8DF7-FDC3012F4139}" sibTransId="{EAA9E59C-11CD-4EF6-8EEE-EF156B21E626}"/>
    <dgm:cxn modelId="{75C901EE-479B-4FA5-BE89-EFC99819B59D}" type="presOf" srcId="{FE32F586-BF1C-4D94-B000-78CA8D654A74}" destId="{B67833B6-224D-4F1F-9E8A-A47A2BCA5791}" srcOrd="0" destOrd="0" presId="urn:microsoft.com/office/officeart/2005/8/layout/hList1"/>
    <dgm:cxn modelId="{FCEA1B19-5AA0-4603-93D2-D0996DE2A954}" type="presOf" srcId="{0DDBCEC7-B38E-4155-A7BB-1B5C59FABB6A}" destId="{C0F63245-000B-4254-A034-05B1BC9DE5D8}" srcOrd="0" destOrd="0" presId="urn:microsoft.com/office/officeart/2005/8/layout/hList1"/>
    <dgm:cxn modelId="{03974738-3000-4981-9401-92AC69A3470D}" type="presOf" srcId="{E315BC92-9960-41D8-A45E-13BD23BD5577}" destId="{194F24CD-1012-4791-B6CC-7E3C0440089C}" srcOrd="0" destOrd="1" presId="urn:microsoft.com/office/officeart/2005/8/layout/hList1"/>
    <dgm:cxn modelId="{CD98717C-37B7-4449-A5DB-C8C3C5E95C19}" srcId="{3687478D-5D84-4E1A-8E7D-38D3EC6598AB}" destId="{CB1ABF30-0BF9-4F75-A324-6B0FC1A4B2E2}" srcOrd="0" destOrd="0" parTransId="{A55376B3-542A-4126-AE3B-345BAF214A57}" sibTransId="{7D0D10A0-573F-40C4-A9AF-E6EDC3E1A04E}"/>
    <dgm:cxn modelId="{1C043CCE-72F7-4966-B8BD-41D4D424DDB6}" type="presOf" srcId="{6C1B513E-1A82-4F88-818B-D8192E97AB98}" destId="{58F1384B-34E6-4648-B2F9-4FC82D9F2E36}" srcOrd="0" destOrd="1" presId="urn:microsoft.com/office/officeart/2005/8/layout/hList1"/>
    <dgm:cxn modelId="{8F3CC96B-4D90-42C9-BD80-ADF714BF54D5}" type="presOf" srcId="{E9C80436-8E2F-4610-9998-3260F0E9E348}" destId="{194F24CD-1012-4791-B6CC-7E3C0440089C}" srcOrd="0" destOrd="0" presId="urn:microsoft.com/office/officeart/2005/8/layout/hList1"/>
    <dgm:cxn modelId="{20B1BA60-4F60-4119-9724-95131A8F4A10}" srcId="{B2AC4EC4-037D-487C-8852-B4B1C8FD26F5}" destId="{850251E1-43DD-4A57-8F35-3D8CFA1631A4}" srcOrd="0" destOrd="0" parTransId="{B62CB85C-B67C-4C83-B4FB-F5AE49C650A6}" sibTransId="{AA6819B6-4A06-4527-AFE6-F711157278F7}"/>
    <dgm:cxn modelId="{6D6D5211-D135-40D7-A084-F6468157927D}" srcId="{B5B0CEC3-9473-47E9-A5CD-848965278ACC}" destId="{E4595C83-7558-40EE-88DF-16840EA053F0}" srcOrd="1" destOrd="0" parTransId="{5549AFFA-7BA8-45A5-8168-015169BB38AC}" sibTransId="{4552AC6A-9791-41DE-8CB3-430DD052E06E}"/>
    <dgm:cxn modelId="{38044328-2BF0-46CC-B034-3FA446541F10}" srcId="{0DDBCEC7-B38E-4155-A7BB-1B5C59FABB6A}" destId="{D2A37546-703F-4055-861E-A2C2F168295B}" srcOrd="1" destOrd="0" parTransId="{8E016E05-9269-4439-B0BA-1E7035E8FDC8}" sibTransId="{63DDF946-C1A0-48B9-9866-6BB87BDBA1C9}"/>
    <dgm:cxn modelId="{2147AC1E-952A-4BE8-A684-E05BDD39B2EF}" srcId="{0DDBCEC7-B38E-4155-A7BB-1B5C59FABB6A}" destId="{FE32F586-BF1C-4D94-B000-78CA8D654A74}" srcOrd="0" destOrd="0" parTransId="{DBD6F413-FDBF-4F1A-8C5E-631538160E7F}" sibTransId="{A07727BF-73BD-492C-81FD-8866C96A149C}"/>
    <dgm:cxn modelId="{AC0579A6-E2DC-4E24-A867-CD0C54CD91E8}" srcId="{CB1ABF30-0BF9-4F75-A324-6B0FC1A4B2E2}" destId="{E315BC92-9960-41D8-A45E-13BD23BD5577}" srcOrd="1" destOrd="0" parTransId="{E0EE8924-9EEE-48C8-8832-830B460D1963}" sibTransId="{1BE2D751-0E40-4764-8649-B8FAE7656853}"/>
    <dgm:cxn modelId="{197B1F97-4295-4BD7-A6FC-EEF05845B853}" srcId="{CB1ABF30-0BF9-4F75-A324-6B0FC1A4B2E2}" destId="{2C1BE271-C552-4D4C-89C2-9F7A2010B7C3}" srcOrd="3" destOrd="0" parTransId="{77396067-6F2D-4C15-954C-BA136509C374}" sibTransId="{9E3FA940-7132-4DD6-B2E0-020072E6103D}"/>
    <dgm:cxn modelId="{EDFBB0AA-AA7A-456C-930B-B508A0708CE2}" srcId="{B2AC4EC4-037D-487C-8852-B4B1C8FD26F5}" destId="{6C1B513E-1A82-4F88-818B-D8192E97AB98}" srcOrd="1" destOrd="0" parTransId="{99A0103D-A8A5-4A7D-A868-F3A46FF16A0C}" sibTransId="{6884D297-70C8-43A9-8603-E75B6F8BC9B6}"/>
    <dgm:cxn modelId="{9B0AE7E0-FA76-4F89-8EE3-757C96CD2E58}" srcId="{B5B0CEC3-9473-47E9-A5CD-848965278ACC}" destId="{A8A8464E-9F37-4255-93BA-9CB620FE89A3}" srcOrd="0" destOrd="0" parTransId="{7B595E70-F542-484C-B792-C74D942700E1}" sibTransId="{EC29732D-CF71-4B6E-B974-D5A5A04AE6AB}"/>
    <dgm:cxn modelId="{12FBC017-079A-4655-8725-452567AE640E}" type="presOf" srcId="{B5B0CEC3-9473-47E9-A5CD-848965278ACC}" destId="{2A3EAC83-4D8E-4F2C-8046-2300DAAC9131}" srcOrd="0" destOrd="0" presId="urn:microsoft.com/office/officeart/2005/8/layout/hList1"/>
    <dgm:cxn modelId="{EB3F089D-C6C3-4D0E-86FE-A3CCC60D5FBA}" srcId="{B5B0CEC3-9473-47E9-A5CD-848965278ACC}" destId="{7C417031-A045-487A-975E-9A61D7734D37}" srcOrd="2" destOrd="0" parTransId="{48D48323-3813-4194-8BCD-6CD190214FD3}" sibTransId="{5F71C1F5-5323-4435-900A-DD86B2B10D0C}"/>
    <dgm:cxn modelId="{847DAF33-A536-4DF4-A34F-831BE102E9BF}" type="presOf" srcId="{E4595C83-7558-40EE-88DF-16840EA053F0}" destId="{DACA5CF2-2B0D-4B32-A127-A7458986033D}" srcOrd="0" destOrd="1" presId="urn:microsoft.com/office/officeart/2005/8/layout/hList1"/>
    <dgm:cxn modelId="{9F412FED-FA9B-43BC-B858-99219F266240}" srcId="{CB1ABF30-0BF9-4F75-A324-6B0FC1A4B2E2}" destId="{5397CFC9-F9CC-4A6D-A99D-2F4A6416A6EC}" srcOrd="2" destOrd="0" parTransId="{8A3EBBAF-4D4E-42CD-BF81-309B797DD10F}" sibTransId="{EDD634A7-0E14-46BA-A311-E1CDDE7DF86B}"/>
    <dgm:cxn modelId="{D7A08313-FD3E-45B3-AB51-983E9BDAAE7F}" type="presParOf" srcId="{5531F0F9-E5AD-4512-B1E7-7A088133E617}" destId="{46871609-33D8-43D5-81E5-37F895B14C95}" srcOrd="0" destOrd="0" presId="urn:microsoft.com/office/officeart/2005/8/layout/hList1"/>
    <dgm:cxn modelId="{640EE870-3A49-467E-AFD2-0F28F20DA1D1}" type="presParOf" srcId="{46871609-33D8-43D5-81E5-37F895B14C95}" destId="{1F2B9C9D-6EAE-4C50-88EA-DDF0E0EA8A04}" srcOrd="0" destOrd="0" presId="urn:microsoft.com/office/officeart/2005/8/layout/hList1"/>
    <dgm:cxn modelId="{17D5086F-CA30-4320-ABFA-75E0BCCF15A0}" type="presParOf" srcId="{46871609-33D8-43D5-81E5-37F895B14C95}" destId="{194F24CD-1012-4791-B6CC-7E3C0440089C}" srcOrd="1" destOrd="0" presId="urn:microsoft.com/office/officeart/2005/8/layout/hList1"/>
    <dgm:cxn modelId="{D3E1825B-8C30-4786-B3E9-FF1183118979}" type="presParOf" srcId="{5531F0F9-E5AD-4512-B1E7-7A088133E617}" destId="{730D0FDA-6610-47F2-8CFD-F6AB1E2DA33D}" srcOrd="1" destOrd="0" presId="urn:microsoft.com/office/officeart/2005/8/layout/hList1"/>
    <dgm:cxn modelId="{E5CB6A4B-561E-42A9-B5A7-8F53D3520603}" type="presParOf" srcId="{5531F0F9-E5AD-4512-B1E7-7A088133E617}" destId="{FA47733F-4EC9-4138-BCE7-193C6E03EB07}" srcOrd="2" destOrd="0" presId="urn:microsoft.com/office/officeart/2005/8/layout/hList1"/>
    <dgm:cxn modelId="{BC5A24DE-0819-45C1-B787-50A9CFC4BF50}" type="presParOf" srcId="{FA47733F-4EC9-4138-BCE7-193C6E03EB07}" destId="{1EF84EB6-8226-4353-8B77-BED1E12E7F74}" srcOrd="0" destOrd="0" presId="urn:microsoft.com/office/officeart/2005/8/layout/hList1"/>
    <dgm:cxn modelId="{25D9F921-DA34-4E69-8B68-1945E9B62B73}" type="presParOf" srcId="{FA47733F-4EC9-4138-BCE7-193C6E03EB07}" destId="{58F1384B-34E6-4648-B2F9-4FC82D9F2E36}" srcOrd="1" destOrd="0" presId="urn:microsoft.com/office/officeart/2005/8/layout/hList1"/>
    <dgm:cxn modelId="{50EDFB29-D2B6-4F82-B412-4A125FD6640A}" type="presParOf" srcId="{5531F0F9-E5AD-4512-B1E7-7A088133E617}" destId="{E8305380-C0FA-42AD-8941-9B06867BB878}" srcOrd="3" destOrd="0" presId="urn:microsoft.com/office/officeart/2005/8/layout/hList1"/>
    <dgm:cxn modelId="{40C9A072-2101-44A5-B698-01A9F98974A8}" type="presParOf" srcId="{5531F0F9-E5AD-4512-B1E7-7A088133E617}" destId="{1AEA319C-27A9-485B-B5A8-837BB5BD95B2}" srcOrd="4" destOrd="0" presId="urn:microsoft.com/office/officeart/2005/8/layout/hList1"/>
    <dgm:cxn modelId="{B8944046-7223-47F8-A2FE-9AB346BB4FE2}" type="presParOf" srcId="{1AEA319C-27A9-485B-B5A8-837BB5BD95B2}" destId="{C0F63245-000B-4254-A034-05B1BC9DE5D8}" srcOrd="0" destOrd="0" presId="urn:microsoft.com/office/officeart/2005/8/layout/hList1"/>
    <dgm:cxn modelId="{CB7792D6-AFF3-457C-B9D5-C26DF9E0C35F}" type="presParOf" srcId="{1AEA319C-27A9-485B-B5A8-837BB5BD95B2}" destId="{B67833B6-224D-4F1F-9E8A-A47A2BCA5791}" srcOrd="1" destOrd="0" presId="urn:microsoft.com/office/officeart/2005/8/layout/hList1"/>
    <dgm:cxn modelId="{21C410A7-264A-421B-8C34-3AC6624A445A}" type="presParOf" srcId="{5531F0F9-E5AD-4512-B1E7-7A088133E617}" destId="{C6AF424A-2451-4F6B-B77B-35329FF580FE}" srcOrd="5" destOrd="0" presId="urn:microsoft.com/office/officeart/2005/8/layout/hList1"/>
    <dgm:cxn modelId="{4464DB81-CCD6-41AD-ABFE-9B0624A8F279}" type="presParOf" srcId="{5531F0F9-E5AD-4512-B1E7-7A088133E617}" destId="{DFA4F225-B495-4BE0-B1BF-2F99979A9C12}" srcOrd="6" destOrd="0" presId="urn:microsoft.com/office/officeart/2005/8/layout/hList1"/>
    <dgm:cxn modelId="{A71740D4-D9B6-4C27-8BDB-446B74B8E6E8}" type="presParOf" srcId="{DFA4F225-B495-4BE0-B1BF-2F99979A9C12}" destId="{2A3EAC83-4D8E-4F2C-8046-2300DAAC9131}" srcOrd="0" destOrd="0" presId="urn:microsoft.com/office/officeart/2005/8/layout/hList1"/>
    <dgm:cxn modelId="{DAF1ADFC-7E71-4226-BB8D-C77828E51D6D}" type="presParOf" srcId="{DFA4F225-B495-4BE0-B1BF-2F99979A9C12}" destId="{DACA5CF2-2B0D-4B32-A127-A7458986033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A76349-2BED-4BDA-BC54-709ACD3BE69C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0DFB0025-8FF8-4E19-88E5-D10E87A76D08}">
      <dgm:prSet phldrT="[Text]" custT="1"/>
      <dgm:spPr/>
      <dgm:t>
        <a:bodyPr/>
        <a:lstStyle/>
        <a:p>
          <a:r>
            <a:rPr lang="en-CA" sz="1600" b="1" dirty="0" smtClean="0"/>
            <a:t>Week 1</a:t>
          </a:r>
        </a:p>
        <a:p>
          <a:r>
            <a:rPr lang="en-CA" sz="1400" b="1" dirty="0" smtClean="0"/>
            <a:t>500 word essay</a:t>
          </a:r>
        </a:p>
      </dgm:t>
    </dgm:pt>
    <dgm:pt modelId="{9C20CC26-3710-41C6-B0D0-316492184238}" type="parTrans" cxnId="{2FAF3762-822F-4952-8079-C6FCD5AFE6D9}">
      <dgm:prSet/>
      <dgm:spPr/>
      <dgm:t>
        <a:bodyPr/>
        <a:lstStyle/>
        <a:p>
          <a:endParaRPr lang="en-US" sz="2400" b="1"/>
        </a:p>
      </dgm:t>
    </dgm:pt>
    <dgm:pt modelId="{16E0A5B6-95D3-457E-8BAB-71EC7C62B49D}" type="sibTrans" cxnId="{2FAF3762-822F-4952-8079-C6FCD5AFE6D9}">
      <dgm:prSet/>
      <dgm:spPr/>
      <dgm:t>
        <a:bodyPr/>
        <a:lstStyle/>
        <a:p>
          <a:endParaRPr lang="en-US" sz="2400" b="1"/>
        </a:p>
      </dgm:t>
    </dgm:pt>
    <dgm:pt modelId="{0FA39EB7-C6AA-43C3-BFEB-775F877F70DC}">
      <dgm:prSet phldrT="[Text]" custT="1"/>
      <dgm:spPr/>
      <dgm:t>
        <a:bodyPr/>
        <a:lstStyle/>
        <a:p>
          <a:r>
            <a:rPr lang="en-CA" sz="1600" b="1" dirty="0" smtClean="0"/>
            <a:t>Week 3-5</a:t>
          </a:r>
        </a:p>
        <a:p>
          <a:r>
            <a:rPr lang="en-CA" sz="1400" b="1" dirty="0" smtClean="0"/>
            <a:t>Survey 1</a:t>
          </a:r>
        </a:p>
        <a:p>
          <a:r>
            <a:rPr lang="en-CA" sz="1400" b="1" dirty="0" smtClean="0"/>
            <a:t>ALS/Grit/Consent</a:t>
          </a:r>
        </a:p>
      </dgm:t>
    </dgm:pt>
    <dgm:pt modelId="{936B6166-B028-4F7F-802D-906DFDF379A2}" type="parTrans" cxnId="{D653AAD9-59FF-4F22-905E-9AF2FE1A9BBA}">
      <dgm:prSet/>
      <dgm:spPr/>
      <dgm:t>
        <a:bodyPr/>
        <a:lstStyle/>
        <a:p>
          <a:endParaRPr lang="en-US" sz="2400" b="1"/>
        </a:p>
      </dgm:t>
    </dgm:pt>
    <dgm:pt modelId="{14887219-BE54-4444-8D6F-BD574A6CFFAA}" type="sibTrans" cxnId="{D653AAD9-59FF-4F22-905E-9AF2FE1A9BBA}">
      <dgm:prSet/>
      <dgm:spPr/>
      <dgm:t>
        <a:bodyPr/>
        <a:lstStyle/>
        <a:p>
          <a:endParaRPr lang="en-US" sz="2400" b="1"/>
        </a:p>
      </dgm:t>
    </dgm:pt>
    <dgm:pt modelId="{1F9377FD-A792-4FB2-9A94-408A20BB86FD}">
      <dgm:prSet phldrT="[Text]" custT="1"/>
      <dgm:spPr/>
      <dgm:t>
        <a:bodyPr/>
        <a:lstStyle/>
        <a:p>
          <a:r>
            <a:rPr lang="en-CA" sz="1600" b="1" dirty="0" smtClean="0"/>
            <a:t>Week 7</a:t>
          </a:r>
        </a:p>
        <a:p>
          <a:r>
            <a:rPr lang="en-CA" sz="1400" b="1" dirty="0" smtClean="0"/>
            <a:t>MBTI &amp; class discussion</a:t>
          </a:r>
          <a:endParaRPr lang="en-US" sz="1400" b="1" dirty="0"/>
        </a:p>
      </dgm:t>
    </dgm:pt>
    <dgm:pt modelId="{E55FEB9D-A9FC-42D8-8658-4C689A0A3DB5}" type="parTrans" cxnId="{513F9B35-DACD-4FE6-9BE8-6319AA0E21A7}">
      <dgm:prSet/>
      <dgm:spPr/>
      <dgm:t>
        <a:bodyPr/>
        <a:lstStyle/>
        <a:p>
          <a:endParaRPr lang="en-US" sz="2400" b="1"/>
        </a:p>
      </dgm:t>
    </dgm:pt>
    <dgm:pt modelId="{4182B4EF-43F4-4EA4-97B8-3097248012F9}" type="sibTrans" cxnId="{513F9B35-DACD-4FE6-9BE8-6319AA0E21A7}">
      <dgm:prSet/>
      <dgm:spPr/>
      <dgm:t>
        <a:bodyPr/>
        <a:lstStyle/>
        <a:p>
          <a:endParaRPr lang="en-US" sz="2400" b="1"/>
        </a:p>
      </dgm:t>
    </dgm:pt>
    <dgm:pt modelId="{9CAEE3D4-13AE-4BF2-A6BE-56197371C537}">
      <dgm:prSet phldrT="[Text]" custT="1"/>
      <dgm:spPr/>
      <dgm:t>
        <a:bodyPr/>
        <a:lstStyle/>
        <a:p>
          <a:r>
            <a:rPr lang="en-CA" sz="1600" b="1" dirty="0" smtClean="0"/>
            <a:t>Week 12/13</a:t>
          </a:r>
        </a:p>
        <a:p>
          <a:r>
            <a:rPr lang="en-CA" sz="1400" b="1" dirty="0" smtClean="0"/>
            <a:t>Survey 2</a:t>
          </a:r>
        </a:p>
        <a:p>
          <a:r>
            <a:rPr lang="en-CA" sz="1400" b="1" dirty="0" smtClean="0"/>
            <a:t>Value/Skills/Content</a:t>
          </a:r>
          <a:endParaRPr lang="en-US" sz="1400" b="1" dirty="0"/>
        </a:p>
      </dgm:t>
    </dgm:pt>
    <dgm:pt modelId="{73BC9082-D275-4737-BDDE-5F1B4E1872C2}" type="parTrans" cxnId="{2DB15572-F113-453E-BDC9-87AA4CCF755D}">
      <dgm:prSet/>
      <dgm:spPr/>
      <dgm:t>
        <a:bodyPr/>
        <a:lstStyle/>
        <a:p>
          <a:endParaRPr lang="en-US" sz="2400" b="1"/>
        </a:p>
      </dgm:t>
    </dgm:pt>
    <dgm:pt modelId="{51C80F94-31CD-48C8-986E-97B15B96F388}" type="sibTrans" cxnId="{2DB15572-F113-453E-BDC9-87AA4CCF755D}">
      <dgm:prSet/>
      <dgm:spPr/>
      <dgm:t>
        <a:bodyPr/>
        <a:lstStyle/>
        <a:p>
          <a:endParaRPr lang="en-US" sz="2400" b="1"/>
        </a:p>
      </dgm:t>
    </dgm:pt>
    <dgm:pt modelId="{415B4AF1-AC9D-4954-BD4F-F980CFF6A56B}" type="pres">
      <dgm:prSet presAssocID="{71A76349-2BED-4BDA-BC54-709ACD3BE69C}" presName="Name0" presStyleCnt="0">
        <dgm:presLayoutVars>
          <dgm:dir/>
          <dgm:resizeHandles val="exact"/>
        </dgm:presLayoutVars>
      </dgm:prSet>
      <dgm:spPr/>
    </dgm:pt>
    <dgm:pt modelId="{517751FF-2B3E-4194-9ECF-B2A53EB38773}" type="pres">
      <dgm:prSet presAssocID="{71A76349-2BED-4BDA-BC54-709ACD3BE69C}" presName="arrow" presStyleLbl="bgShp" presStyleIdx="0" presStyleCnt="1" custScaleY="58947"/>
      <dgm:spPr/>
    </dgm:pt>
    <dgm:pt modelId="{6DAC4B62-7178-40A9-BF16-DABE84A319A6}" type="pres">
      <dgm:prSet presAssocID="{71A76349-2BED-4BDA-BC54-709ACD3BE69C}" presName="points" presStyleCnt="0"/>
      <dgm:spPr/>
    </dgm:pt>
    <dgm:pt modelId="{E83D456C-DDBB-4647-AFA2-DFA1A57AB9D1}" type="pres">
      <dgm:prSet presAssocID="{0DFB0025-8FF8-4E19-88E5-D10E87A76D08}" presName="compositeA" presStyleCnt="0"/>
      <dgm:spPr/>
    </dgm:pt>
    <dgm:pt modelId="{FE9559E7-4B16-4F42-966F-2CB688601896}" type="pres">
      <dgm:prSet presAssocID="{0DFB0025-8FF8-4E19-88E5-D10E87A76D08}" presName="textA" presStyleLbl="revTx" presStyleIdx="0" presStyleCnt="4" custLinFactNeighborX="35306" custLinFactNeighborY="2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C0202E-EB17-44F2-AAD8-0488994960B4}" type="pres">
      <dgm:prSet presAssocID="{0DFB0025-8FF8-4E19-88E5-D10E87A76D08}" presName="circleA" presStyleLbl="node1" presStyleIdx="0" presStyleCnt="4" custLinFactX="88535" custLinFactNeighborX="100000"/>
      <dgm:spPr/>
    </dgm:pt>
    <dgm:pt modelId="{6DC1B9DB-AE91-4928-A09C-ECC276D7B682}" type="pres">
      <dgm:prSet presAssocID="{0DFB0025-8FF8-4E19-88E5-D10E87A76D08}" presName="spaceA" presStyleCnt="0"/>
      <dgm:spPr/>
    </dgm:pt>
    <dgm:pt modelId="{995F0969-57DD-49D2-BA61-ECC593871A9F}" type="pres">
      <dgm:prSet presAssocID="{16E0A5B6-95D3-457E-8BAB-71EC7C62B49D}" presName="space" presStyleCnt="0"/>
      <dgm:spPr/>
    </dgm:pt>
    <dgm:pt modelId="{28CB3367-9D7D-4853-97B3-234EB9B8D254}" type="pres">
      <dgm:prSet presAssocID="{0FA39EB7-C6AA-43C3-BFEB-775F877F70DC}" presName="compositeB" presStyleCnt="0"/>
      <dgm:spPr/>
    </dgm:pt>
    <dgm:pt modelId="{6B988659-F056-45AC-B133-BCAE2432E2AC}" type="pres">
      <dgm:prSet presAssocID="{0FA39EB7-C6AA-43C3-BFEB-775F877F70DC}" presName="textB" presStyleLbl="revTx" presStyleIdx="1" presStyleCnt="4" custScaleX="204966" custLinFactNeighborX="46389" custLinFactNeighborY="-2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FFBC59-4A8A-480E-AB03-D56E56BB1026}" type="pres">
      <dgm:prSet presAssocID="{0FA39EB7-C6AA-43C3-BFEB-775F877F70DC}" presName="circleB" presStyleLbl="node1" presStyleIdx="1" presStyleCnt="4" custLinFactX="100000" custLinFactNeighborX="165115"/>
      <dgm:spPr/>
    </dgm:pt>
    <dgm:pt modelId="{EE928C2E-C0EB-447E-A2F7-9B6F0C4C2D83}" type="pres">
      <dgm:prSet presAssocID="{0FA39EB7-C6AA-43C3-BFEB-775F877F70DC}" presName="spaceB" presStyleCnt="0"/>
      <dgm:spPr/>
    </dgm:pt>
    <dgm:pt modelId="{D5E70F39-C5A8-48ED-ABDD-9C59FEE76724}" type="pres">
      <dgm:prSet presAssocID="{14887219-BE54-4444-8D6F-BD574A6CFFAA}" presName="space" presStyleCnt="0"/>
      <dgm:spPr/>
    </dgm:pt>
    <dgm:pt modelId="{0A971CE7-528B-4927-AAE8-808A411B6B81}" type="pres">
      <dgm:prSet presAssocID="{1F9377FD-A792-4FB2-9A94-408A20BB86FD}" presName="compositeA" presStyleCnt="0"/>
      <dgm:spPr/>
    </dgm:pt>
    <dgm:pt modelId="{BE196808-4916-41B2-BEC1-38E103F76805}" type="pres">
      <dgm:prSet presAssocID="{1F9377FD-A792-4FB2-9A94-408A20BB86FD}" presName="textA" presStyleLbl="revTx" presStyleIdx="2" presStyleCnt="4" custScaleX="148673" custLinFactNeighborX="49589" custLinFactNeighborY="2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C1EAD2-D464-41D0-8724-E8202789AB40}" type="pres">
      <dgm:prSet presAssocID="{1F9377FD-A792-4FB2-9A94-408A20BB86FD}" presName="circleA" presStyleLbl="node1" presStyleIdx="2" presStyleCnt="4" custLinFactX="100000" custLinFactNeighborX="185177"/>
      <dgm:spPr/>
    </dgm:pt>
    <dgm:pt modelId="{396E5AB6-84FB-4222-8AC6-C3D84402AC2F}" type="pres">
      <dgm:prSet presAssocID="{1F9377FD-A792-4FB2-9A94-408A20BB86FD}" presName="spaceA" presStyleCnt="0"/>
      <dgm:spPr/>
    </dgm:pt>
    <dgm:pt modelId="{A8380D17-F915-4943-A372-E2C8C1BE63E7}" type="pres">
      <dgm:prSet presAssocID="{4182B4EF-43F4-4EA4-97B8-3097248012F9}" presName="space" presStyleCnt="0"/>
      <dgm:spPr/>
    </dgm:pt>
    <dgm:pt modelId="{EFBC1F4D-1071-4CF6-8A54-6AFB0BEC9B28}" type="pres">
      <dgm:prSet presAssocID="{9CAEE3D4-13AE-4BF2-A6BE-56197371C537}" presName="compositeB" presStyleCnt="0"/>
      <dgm:spPr/>
    </dgm:pt>
    <dgm:pt modelId="{FA3BF3ED-CAEC-481D-9D78-BB452A98B668}" type="pres">
      <dgm:prSet presAssocID="{9CAEE3D4-13AE-4BF2-A6BE-56197371C537}" presName="textB" presStyleLbl="revTx" presStyleIdx="3" presStyleCnt="4" custScaleX="269028" custLinFactNeighborX="32263" custLinFactNeighborY="-2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A72E9B-262D-4416-909D-F87990B2C1C0}" type="pres">
      <dgm:prSet presAssocID="{9CAEE3D4-13AE-4BF2-A6BE-56197371C537}" presName="circleB" presStyleLbl="node1" presStyleIdx="3" presStyleCnt="4" custLinFactX="100000" custLinFactNeighborX="105557"/>
      <dgm:spPr/>
    </dgm:pt>
    <dgm:pt modelId="{E6A85940-4993-4CC6-BF7E-A031CC249569}" type="pres">
      <dgm:prSet presAssocID="{9CAEE3D4-13AE-4BF2-A6BE-56197371C537}" presName="spaceB" presStyleCnt="0"/>
      <dgm:spPr/>
    </dgm:pt>
  </dgm:ptLst>
  <dgm:cxnLst>
    <dgm:cxn modelId="{541259EC-E8CB-4B89-A02A-B0A2DA1022E8}" type="presOf" srcId="{0DFB0025-8FF8-4E19-88E5-D10E87A76D08}" destId="{FE9559E7-4B16-4F42-966F-2CB688601896}" srcOrd="0" destOrd="0" presId="urn:microsoft.com/office/officeart/2005/8/layout/hProcess11"/>
    <dgm:cxn modelId="{C03246B0-C68D-47BB-BF74-C434849CB79E}" type="presOf" srcId="{0FA39EB7-C6AA-43C3-BFEB-775F877F70DC}" destId="{6B988659-F056-45AC-B133-BCAE2432E2AC}" srcOrd="0" destOrd="0" presId="urn:microsoft.com/office/officeart/2005/8/layout/hProcess11"/>
    <dgm:cxn modelId="{513F9B35-DACD-4FE6-9BE8-6319AA0E21A7}" srcId="{71A76349-2BED-4BDA-BC54-709ACD3BE69C}" destId="{1F9377FD-A792-4FB2-9A94-408A20BB86FD}" srcOrd="2" destOrd="0" parTransId="{E55FEB9D-A9FC-42D8-8658-4C689A0A3DB5}" sibTransId="{4182B4EF-43F4-4EA4-97B8-3097248012F9}"/>
    <dgm:cxn modelId="{40E80CA1-2B57-4B28-88D2-E00E23A9EDA9}" type="presOf" srcId="{1F9377FD-A792-4FB2-9A94-408A20BB86FD}" destId="{BE196808-4916-41B2-BEC1-38E103F76805}" srcOrd="0" destOrd="0" presId="urn:microsoft.com/office/officeart/2005/8/layout/hProcess11"/>
    <dgm:cxn modelId="{6031F007-3A1A-4D5B-84FB-289EB9479FBB}" type="presOf" srcId="{9CAEE3D4-13AE-4BF2-A6BE-56197371C537}" destId="{FA3BF3ED-CAEC-481D-9D78-BB452A98B668}" srcOrd="0" destOrd="0" presId="urn:microsoft.com/office/officeart/2005/8/layout/hProcess11"/>
    <dgm:cxn modelId="{D653AAD9-59FF-4F22-905E-9AF2FE1A9BBA}" srcId="{71A76349-2BED-4BDA-BC54-709ACD3BE69C}" destId="{0FA39EB7-C6AA-43C3-BFEB-775F877F70DC}" srcOrd="1" destOrd="0" parTransId="{936B6166-B028-4F7F-802D-906DFDF379A2}" sibTransId="{14887219-BE54-4444-8D6F-BD574A6CFFAA}"/>
    <dgm:cxn modelId="{2DB15572-F113-453E-BDC9-87AA4CCF755D}" srcId="{71A76349-2BED-4BDA-BC54-709ACD3BE69C}" destId="{9CAEE3D4-13AE-4BF2-A6BE-56197371C537}" srcOrd="3" destOrd="0" parTransId="{73BC9082-D275-4737-BDDE-5F1B4E1872C2}" sibTransId="{51C80F94-31CD-48C8-986E-97B15B96F388}"/>
    <dgm:cxn modelId="{331AA86C-822F-46DA-A07D-09A173B62A0B}" type="presOf" srcId="{71A76349-2BED-4BDA-BC54-709ACD3BE69C}" destId="{415B4AF1-AC9D-4954-BD4F-F980CFF6A56B}" srcOrd="0" destOrd="0" presId="urn:microsoft.com/office/officeart/2005/8/layout/hProcess11"/>
    <dgm:cxn modelId="{2FAF3762-822F-4952-8079-C6FCD5AFE6D9}" srcId="{71A76349-2BED-4BDA-BC54-709ACD3BE69C}" destId="{0DFB0025-8FF8-4E19-88E5-D10E87A76D08}" srcOrd="0" destOrd="0" parTransId="{9C20CC26-3710-41C6-B0D0-316492184238}" sibTransId="{16E0A5B6-95D3-457E-8BAB-71EC7C62B49D}"/>
    <dgm:cxn modelId="{829A3729-BA7D-4949-9A00-DEC625D971C2}" type="presParOf" srcId="{415B4AF1-AC9D-4954-BD4F-F980CFF6A56B}" destId="{517751FF-2B3E-4194-9ECF-B2A53EB38773}" srcOrd="0" destOrd="0" presId="urn:microsoft.com/office/officeart/2005/8/layout/hProcess11"/>
    <dgm:cxn modelId="{CCF76BF7-4EA9-4034-BA86-BA9893E7B71E}" type="presParOf" srcId="{415B4AF1-AC9D-4954-BD4F-F980CFF6A56B}" destId="{6DAC4B62-7178-40A9-BF16-DABE84A319A6}" srcOrd="1" destOrd="0" presId="urn:microsoft.com/office/officeart/2005/8/layout/hProcess11"/>
    <dgm:cxn modelId="{7AE893E6-5B63-4328-935A-7807A28C2FE8}" type="presParOf" srcId="{6DAC4B62-7178-40A9-BF16-DABE84A319A6}" destId="{E83D456C-DDBB-4647-AFA2-DFA1A57AB9D1}" srcOrd="0" destOrd="0" presId="urn:microsoft.com/office/officeart/2005/8/layout/hProcess11"/>
    <dgm:cxn modelId="{FCD10145-6DB6-4C88-AD5E-1EB34B7BBA58}" type="presParOf" srcId="{E83D456C-DDBB-4647-AFA2-DFA1A57AB9D1}" destId="{FE9559E7-4B16-4F42-966F-2CB688601896}" srcOrd="0" destOrd="0" presId="urn:microsoft.com/office/officeart/2005/8/layout/hProcess11"/>
    <dgm:cxn modelId="{89B15485-0626-450E-B6FE-A5C64CED51FF}" type="presParOf" srcId="{E83D456C-DDBB-4647-AFA2-DFA1A57AB9D1}" destId="{C1C0202E-EB17-44F2-AAD8-0488994960B4}" srcOrd="1" destOrd="0" presId="urn:microsoft.com/office/officeart/2005/8/layout/hProcess11"/>
    <dgm:cxn modelId="{65E933CE-96BB-4322-BDB9-CC79698C0CE4}" type="presParOf" srcId="{E83D456C-DDBB-4647-AFA2-DFA1A57AB9D1}" destId="{6DC1B9DB-AE91-4928-A09C-ECC276D7B682}" srcOrd="2" destOrd="0" presId="urn:microsoft.com/office/officeart/2005/8/layout/hProcess11"/>
    <dgm:cxn modelId="{C8B1E3E1-0A0B-4864-97F9-A20834BB67FF}" type="presParOf" srcId="{6DAC4B62-7178-40A9-BF16-DABE84A319A6}" destId="{995F0969-57DD-49D2-BA61-ECC593871A9F}" srcOrd="1" destOrd="0" presId="urn:microsoft.com/office/officeart/2005/8/layout/hProcess11"/>
    <dgm:cxn modelId="{D80B2DFF-BF66-47EE-BE23-89917ECF0318}" type="presParOf" srcId="{6DAC4B62-7178-40A9-BF16-DABE84A319A6}" destId="{28CB3367-9D7D-4853-97B3-234EB9B8D254}" srcOrd="2" destOrd="0" presId="urn:microsoft.com/office/officeart/2005/8/layout/hProcess11"/>
    <dgm:cxn modelId="{B2F23BEC-D346-426C-AFDF-A153D2EF319C}" type="presParOf" srcId="{28CB3367-9D7D-4853-97B3-234EB9B8D254}" destId="{6B988659-F056-45AC-B133-BCAE2432E2AC}" srcOrd="0" destOrd="0" presId="urn:microsoft.com/office/officeart/2005/8/layout/hProcess11"/>
    <dgm:cxn modelId="{88073591-3E0D-4304-9411-76EAF8C6E9ED}" type="presParOf" srcId="{28CB3367-9D7D-4853-97B3-234EB9B8D254}" destId="{A3FFBC59-4A8A-480E-AB03-D56E56BB1026}" srcOrd="1" destOrd="0" presId="urn:microsoft.com/office/officeart/2005/8/layout/hProcess11"/>
    <dgm:cxn modelId="{73CCE482-956F-49E1-B4CF-79F491F30410}" type="presParOf" srcId="{28CB3367-9D7D-4853-97B3-234EB9B8D254}" destId="{EE928C2E-C0EB-447E-A2F7-9B6F0C4C2D83}" srcOrd="2" destOrd="0" presId="urn:microsoft.com/office/officeart/2005/8/layout/hProcess11"/>
    <dgm:cxn modelId="{1EB909A6-6190-401C-8FE0-767CD2C040A8}" type="presParOf" srcId="{6DAC4B62-7178-40A9-BF16-DABE84A319A6}" destId="{D5E70F39-C5A8-48ED-ABDD-9C59FEE76724}" srcOrd="3" destOrd="0" presId="urn:microsoft.com/office/officeart/2005/8/layout/hProcess11"/>
    <dgm:cxn modelId="{2C8DA1DE-3F92-4612-9E68-CC7E03F164BC}" type="presParOf" srcId="{6DAC4B62-7178-40A9-BF16-DABE84A319A6}" destId="{0A971CE7-528B-4927-AAE8-808A411B6B81}" srcOrd="4" destOrd="0" presId="urn:microsoft.com/office/officeart/2005/8/layout/hProcess11"/>
    <dgm:cxn modelId="{1C1B4462-DE8E-4466-BA42-87442CF03892}" type="presParOf" srcId="{0A971CE7-528B-4927-AAE8-808A411B6B81}" destId="{BE196808-4916-41B2-BEC1-38E103F76805}" srcOrd="0" destOrd="0" presId="urn:microsoft.com/office/officeart/2005/8/layout/hProcess11"/>
    <dgm:cxn modelId="{1834A04F-06C0-40C4-B528-FD92E9175EB1}" type="presParOf" srcId="{0A971CE7-528B-4927-AAE8-808A411B6B81}" destId="{9EC1EAD2-D464-41D0-8724-E8202789AB40}" srcOrd="1" destOrd="0" presId="urn:microsoft.com/office/officeart/2005/8/layout/hProcess11"/>
    <dgm:cxn modelId="{37ABC269-15D3-4E32-9C8F-A416D5296C83}" type="presParOf" srcId="{0A971CE7-528B-4927-AAE8-808A411B6B81}" destId="{396E5AB6-84FB-4222-8AC6-C3D84402AC2F}" srcOrd="2" destOrd="0" presId="urn:microsoft.com/office/officeart/2005/8/layout/hProcess11"/>
    <dgm:cxn modelId="{04455BF0-0C28-4EEE-B08D-D8EAD0B72967}" type="presParOf" srcId="{6DAC4B62-7178-40A9-BF16-DABE84A319A6}" destId="{A8380D17-F915-4943-A372-E2C8C1BE63E7}" srcOrd="5" destOrd="0" presId="urn:microsoft.com/office/officeart/2005/8/layout/hProcess11"/>
    <dgm:cxn modelId="{88E307B5-8242-4285-8EFA-EFD49180010F}" type="presParOf" srcId="{6DAC4B62-7178-40A9-BF16-DABE84A319A6}" destId="{EFBC1F4D-1071-4CF6-8A54-6AFB0BEC9B28}" srcOrd="6" destOrd="0" presId="urn:microsoft.com/office/officeart/2005/8/layout/hProcess11"/>
    <dgm:cxn modelId="{D3B8C023-6415-4A9A-9D05-5D0067FC02B4}" type="presParOf" srcId="{EFBC1F4D-1071-4CF6-8A54-6AFB0BEC9B28}" destId="{FA3BF3ED-CAEC-481D-9D78-BB452A98B668}" srcOrd="0" destOrd="0" presId="urn:microsoft.com/office/officeart/2005/8/layout/hProcess11"/>
    <dgm:cxn modelId="{2ABE1CFE-6329-4E7D-9531-DB5D28D76CA6}" type="presParOf" srcId="{EFBC1F4D-1071-4CF6-8A54-6AFB0BEC9B28}" destId="{B0A72E9B-262D-4416-909D-F87990B2C1C0}" srcOrd="1" destOrd="0" presId="urn:microsoft.com/office/officeart/2005/8/layout/hProcess11"/>
    <dgm:cxn modelId="{062AAA3D-681F-4D87-9B80-DE56FF437129}" type="presParOf" srcId="{EFBC1F4D-1071-4CF6-8A54-6AFB0BEC9B28}" destId="{E6A85940-4993-4CC6-BF7E-A031CC249569}" srcOrd="2" destOrd="0" presId="urn:microsoft.com/office/officeart/2005/8/layout/hProcess11"/>
  </dgm:cxnLst>
  <dgm:bg/>
  <dgm:whole>
    <a:ln w="19050"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2B9C9D-6EAE-4C50-88EA-DDF0E0EA8A04}">
      <dsp:nvSpPr>
        <dsp:cNvPr id="0" name=""/>
        <dsp:cNvSpPr/>
      </dsp:nvSpPr>
      <dsp:spPr>
        <a:xfrm>
          <a:off x="9136" y="-331766"/>
          <a:ext cx="1913029" cy="6635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b="1" kern="1200" dirty="0" smtClean="0"/>
            <a:t>Demographic &amp; Enrolment </a:t>
          </a:r>
          <a:endParaRPr lang="en-US" sz="1800" b="1" kern="1200" dirty="0"/>
        </a:p>
      </dsp:txBody>
      <dsp:txXfrm>
        <a:off x="9136" y="-331766"/>
        <a:ext cx="1913029" cy="663532"/>
      </dsp:txXfrm>
    </dsp:sp>
    <dsp:sp modelId="{194F24CD-1012-4791-B6CC-7E3C0440089C}">
      <dsp:nvSpPr>
        <dsp:cNvPr id="0" name=""/>
        <dsp:cNvSpPr/>
      </dsp:nvSpPr>
      <dsp:spPr>
        <a:xfrm>
          <a:off x="0" y="331766"/>
          <a:ext cx="1913029" cy="2209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kern="1200" dirty="0" smtClean="0"/>
            <a:t>Gender</a:t>
          </a:r>
          <a:endParaRPr lang="en-US" sz="1400" i="1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kern="1200" dirty="0" smtClean="0"/>
            <a:t>Age</a:t>
          </a:r>
          <a:endParaRPr lang="en-US" sz="1800" i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kern="1200" dirty="0" smtClean="0"/>
            <a:t>Citizenship</a:t>
          </a:r>
          <a:endParaRPr lang="en-US" sz="1800" i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kern="1200" dirty="0" smtClean="0"/>
            <a:t>Enrolment Status (full/part-time)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kern="1200" dirty="0" smtClean="0"/>
            <a:t>Faculty</a:t>
          </a:r>
          <a:endParaRPr lang="en-US" sz="1400" i="1" kern="1200" dirty="0"/>
        </a:p>
      </dsp:txBody>
      <dsp:txXfrm>
        <a:off x="0" y="331766"/>
        <a:ext cx="1913029" cy="2209800"/>
      </dsp:txXfrm>
    </dsp:sp>
    <dsp:sp modelId="{1EF84EB6-8226-4353-8B77-BED1E12E7F74}">
      <dsp:nvSpPr>
        <dsp:cNvPr id="0" name=""/>
        <dsp:cNvSpPr/>
      </dsp:nvSpPr>
      <dsp:spPr>
        <a:xfrm>
          <a:off x="2166046" y="-331766"/>
          <a:ext cx="1962603" cy="6635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b="1" kern="1200" dirty="0" smtClean="0"/>
            <a:t>Academic Preparedness</a:t>
          </a:r>
          <a:endParaRPr lang="en-US" sz="1800" b="1" kern="1200" dirty="0"/>
        </a:p>
      </dsp:txBody>
      <dsp:txXfrm>
        <a:off x="2166046" y="-331766"/>
        <a:ext cx="1962603" cy="663532"/>
      </dsp:txXfrm>
    </dsp:sp>
    <dsp:sp modelId="{58F1384B-34E6-4648-B2F9-4FC82D9F2E36}">
      <dsp:nvSpPr>
        <dsp:cNvPr id="0" name=""/>
        <dsp:cNvSpPr/>
      </dsp:nvSpPr>
      <dsp:spPr>
        <a:xfrm>
          <a:off x="2171696" y="331766"/>
          <a:ext cx="1962603" cy="2209800"/>
        </a:xfrm>
        <a:prstGeom prst="rect">
          <a:avLst/>
        </a:prstGeom>
        <a:solidFill>
          <a:srgbClr val="CBDEEC">
            <a:alpha val="89804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kern="1200" dirty="0" smtClean="0"/>
            <a:t>High School Final Average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kern="1200" dirty="0" smtClean="0"/>
            <a:t>Writing Skills</a:t>
          </a:r>
          <a:endParaRPr lang="en-US" sz="1800" kern="1200" dirty="0"/>
        </a:p>
      </dsp:txBody>
      <dsp:txXfrm>
        <a:off x="2171696" y="331766"/>
        <a:ext cx="1962603" cy="2209800"/>
      </dsp:txXfrm>
    </dsp:sp>
    <dsp:sp modelId="{C0F63245-000B-4254-A034-05B1BC9DE5D8}">
      <dsp:nvSpPr>
        <dsp:cNvPr id="0" name=""/>
        <dsp:cNvSpPr/>
      </dsp:nvSpPr>
      <dsp:spPr>
        <a:xfrm>
          <a:off x="4372531" y="-331766"/>
          <a:ext cx="2001662" cy="6635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b="1" kern="1200" dirty="0" smtClean="0"/>
            <a:t>Personal Attributes</a:t>
          </a:r>
          <a:endParaRPr lang="en-US" sz="1800" b="1" kern="1200" dirty="0"/>
        </a:p>
      </dsp:txBody>
      <dsp:txXfrm>
        <a:off x="4372531" y="-331766"/>
        <a:ext cx="2001662" cy="663532"/>
      </dsp:txXfrm>
    </dsp:sp>
    <dsp:sp modelId="{B67833B6-224D-4F1F-9E8A-A47A2BCA5791}">
      <dsp:nvSpPr>
        <dsp:cNvPr id="0" name=""/>
        <dsp:cNvSpPr/>
      </dsp:nvSpPr>
      <dsp:spPr>
        <a:xfrm>
          <a:off x="4372531" y="331766"/>
          <a:ext cx="2001662" cy="2209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kern="1200" dirty="0" smtClean="0"/>
            <a:t>Jung Typology (MBTI)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kern="1200" dirty="0" smtClean="0"/>
            <a:t>Autonomous Learning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kern="1200" dirty="0" smtClean="0"/>
            <a:t>Grit</a:t>
          </a:r>
          <a:endParaRPr lang="en-US" sz="1800" kern="1200" dirty="0"/>
        </a:p>
      </dsp:txBody>
      <dsp:txXfrm>
        <a:off x="4372531" y="331766"/>
        <a:ext cx="2001662" cy="2209800"/>
      </dsp:txXfrm>
    </dsp:sp>
    <dsp:sp modelId="{2A3EAC83-4D8E-4F2C-8046-2300DAAC9131}">
      <dsp:nvSpPr>
        <dsp:cNvPr id="0" name=""/>
        <dsp:cNvSpPr/>
      </dsp:nvSpPr>
      <dsp:spPr>
        <a:xfrm>
          <a:off x="6618075" y="-331766"/>
          <a:ext cx="2059588" cy="663532"/>
        </a:xfrm>
        <a:prstGeom prst="rect">
          <a:avLst/>
        </a:prstGeom>
        <a:solidFill>
          <a:srgbClr val="FF9933"/>
        </a:solidFill>
        <a:ln w="25400" cap="flat" cmpd="sng" algn="ctr">
          <a:solidFill>
            <a:srgbClr val="FF99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b="1" kern="1200" dirty="0" smtClean="0"/>
            <a:t>High Impact Practices</a:t>
          </a:r>
          <a:endParaRPr lang="en-US" sz="1800" b="1" kern="1200" dirty="0"/>
        </a:p>
      </dsp:txBody>
      <dsp:txXfrm>
        <a:off x="6618075" y="-331766"/>
        <a:ext cx="2059588" cy="663532"/>
      </dsp:txXfrm>
    </dsp:sp>
    <dsp:sp modelId="{DACA5CF2-2B0D-4B32-A127-A7458986033D}">
      <dsp:nvSpPr>
        <dsp:cNvPr id="0" name=""/>
        <dsp:cNvSpPr/>
      </dsp:nvSpPr>
      <dsp:spPr>
        <a:xfrm>
          <a:off x="6618075" y="331766"/>
          <a:ext cx="2059588" cy="2209800"/>
        </a:xfrm>
        <a:prstGeom prst="rect">
          <a:avLst/>
        </a:prstGeom>
        <a:solidFill>
          <a:srgbClr val="FFCC66">
            <a:alpha val="90000"/>
          </a:srgbClr>
        </a:solidFill>
        <a:ln w="25400" cap="flat" cmpd="sng" algn="ctr">
          <a:solidFill>
            <a:srgbClr val="FFCC66">
              <a:alpha val="89804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kern="1200" dirty="0" smtClean="0"/>
            <a:t>Optional Seminars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kern="1200" dirty="0" smtClean="0"/>
            <a:t>Flipped Classroom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kern="1200" dirty="0" smtClean="0"/>
            <a:t>Active Learning</a:t>
          </a:r>
          <a:endParaRPr lang="en-US" sz="1800" kern="1200" dirty="0"/>
        </a:p>
      </dsp:txBody>
      <dsp:txXfrm>
        <a:off x="6618075" y="331766"/>
        <a:ext cx="2059588" cy="22098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7751FF-2B3E-4194-9ECF-B2A53EB38773}">
      <dsp:nvSpPr>
        <dsp:cNvPr id="0" name=""/>
        <dsp:cNvSpPr/>
      </dsp:nvSpPr>
      <dsp:spPr>
        <a:xfrm>
          <a:off x="0" y="727911"/>
          <a:ext cx="8763000" cy="44917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9559E7-4B16-4F42-966F-2CB688601896}">
      <dsp:nvSpPr>
        <dsp:cNvPr id="0" name=""/>
        <dsp:cNvSpPr/>
      </dsp:nvSpPr>
      <dsp:spPr>
        <a:xfrm>
          <a:off x="379166" y="152400"/>
          <a:ext cx="1068632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b="1" kern="1200" dirty="0" smtClean="0"/>
            <a:t>Week 1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b="1" kern="1200" dirty="0" smtClean="0"/>
            <a:t>500 word essay</a:t>
          </a:r>
        </a:p>
      </dsp:txBody>
      <dsp:txXfrm>
        <a:off x="379166" y="152400"/>
        <a:ext cx="1068632" cy="762000"/>
      </dsp:txXfrm>
    </dsp:sp>
    <dsp:sp modelId="{C1C0202E-EB17-44F2-AAD8-0488994960B4}">
      <dsp:nvSpPr>
        <dsp:cNvPr id="0" name=""/>
        <dsp:cNvSpPr/>
      </dsp:nvSpPr>
      <dsp:spPr>
        <a:xfrm>
          <a:off x="800100" y="857250"/>
          <a:ext cx="190500" cy="190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988659-F056-45AC-B133-BCAE2432E2AC}">
      <dsp:nvSpPr>
        <dsp:cNvPr id="0" name=""/>
        <dsp:cNvSpPr/>
      </dsp:nvSpPr>
      <dsp:spPr>
        <a:xfrm>
          <a:off x="1619667" y="990599"/>
          <a:ext cx="2190333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b="1" kern="1200" dirty="0" smtClean="0"/>
            <a:t>Week 3-5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b="1" kern="1200" dirty="0" smtClean="0"/>
            <a:t>Survey 1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b="1" kern="1200" dirty="0" smtClean="0"/>
            <a:t>ALS/Grit/Consent</a:t>
          </a:r>
        </a:p>
      </dsp:txBody>
      <dsp:txXfrm>
        <a:off x="1619667" y="990599"/>
        <a:ext cx="2190333" cy="762000"/>
      </dsp:txXfrm>
    </dsp:sp>
    <dsp:sp modelId="{A3FFBC59-4A8A-480E-AB03-D56E56BB1026}">
      <dsp:nvSpPr>
        <dsp:cNvPr id="0" name=""/>
        <dsp:cNvSpPr/>
      </dsp:nvSpPr>
      <dsp:spPr>
        <a:xfrm>
          <a:off x="2628900" y="857250"/>
          <a:ext cx="190500" cy="190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196808-4916-41B2-BEC1-38E103F76805}">
      <dsp:nvSpPr>
        <dsp:cNvPr id="0" name=""/>
        <dsp:cNvSpPr/>
      </dsp:nvSpPr>
      <dsp:spPr>
        <a:xfrm>
          <a:off x="3897628" y="152400"/>
          <a:ext cx="1588767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b="1" kern="1200" dirty="0" smtClean="0"/>
            <a:t>Week 7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b="1" kern="1200" dirty="0" smtClean="0"/>
            <a:t>MBTI &amp; class discussion</a:t>
          </a:r>
          <a:endParaRPr lang="en-US" sz="1400" b="1" kern="1200" dirty="0"/>
        </a:p>
      </dsp:txBody>
      <dsp:txXfrm>
        <a:off x="3897628" y="152400"/>
        <a:ext cx="1588767" cy="762000"/>
      </dsp:txXfrm>
    </dsp:sp>
    <dsp:sp modelId="{9EC1EAD2-D464-41D0-8724-E8202789AB40}">
      <dsp:nvSpPr>
        <dsp:cNvPr id="0" name=""/>
        <dsp:cNvSpPr/>
      </dsp:nvSpPr>
      <dsp:spPr>
        <a:xfrm>
          <a:off x="4610100" y="857250"/>
          <a:ext cx="190500" cy="190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3BF3ED-CAEC-481D-9D78-BB452A98B668}">
      <dsp:nvSpPr>
        <dsp:cNvPr id="0" name=""/>
        <dsp:cNvSpPr/>
      </dsp:nvSpPr>
      <dsp:spPr>
        <a:xfrm>
          <a:off x="5354676" y="990599"/>
          <a:ext cx="2874920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b="1" kern="1200" dirty="0" smtClean="0"/>
            <a:t>Week 12/13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b="1" kern="1200" dirty="0" smtClean="0"/>
            <a:t>Survey 2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b="1" kern="1200" dirty="0" smtClean="0"/>
            <a:t>Value/Skills/Content</a:t>
          </a:r>
          <a:endParaRPr lang="en-US" sz="1400" b="1" kern="1200" dirty="0"/>
        </a:p>
      </dsp:txBody>
      <dsp:txXfrm>
        <a:off x="5354676" y="990599"/>
        <a:ext cx="2874920" cy="762000"/>
      </dsp:txXfrm>
    </dsp:sp>
    <dsp:sp modelId="{B0A72E9B-262D-4416-909D-F87990B2C1C0}">
      <dsp:nvSpPr>
        <dsp:cNvPr id="0" name=""/>
        <dsp:cNvSpPr/>
      </dsp:nvSpPr>
      <dsp:spPr>
        <a:xfrm>
          <a:off x="6743700" y="857250"/>
          <a:ext cx="190500" cy="190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6655" tIns="48328" rIns="96655" bIns="48328" rtlCol="0"/>
          <a:lstStyle>
            <a:lvl1pPr algn="l">
              <a:defRPr sz="14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5" tIns="48328" rIns="96655" bIns="48328" rtlCol="0"/>
          <a:lstStyle>
            <a:lvl1pPr algn="r">
              <a:defRPr sz="1400"/>
            </a:lvl1pPr>
          </a:lstStyle>
          <a:p>
            <a:fld id="{FBA95B2D-8210-4D6D-B31C-CE614D1DD3A9}" type="datetimeFigureOut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655" tIns="48328" rIns="96655" bIns="48328" rtlCol="0" anchor="b"/>
          <a:lstStyle>
            <a:lvl1pPr algn="l">
              <a:defRPr sz="14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5" tIns="48328" rIns="96655" bIns="48328" rtlCol="0" anchor="b"/>
          <a:lstStyle>
            <a:lvl1pPr algn="r">
              <a:defRPr sz="1400"/>
            </a:lvl1pPr>
          </a:lstStyle>
          <a:p>
            <a:fld id="{1008B8DD-6F0E-4945-B5E6-CCEAB81E52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1" y="4560571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4D7D4CD-B012-4B01-8710-69BCA67BE0A3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 - seminars linked</a:t>
            </a:r>
            <a:r>
              <a:rPr lang="en-CA" baseline="0" dirty="0" smtClean="0"/>
              <a:t> to better BUS 100 grades, and higher perceived value and acquisition of university skills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D7D4CD-B012-4B01-8710-69BCA67BE0A3}" type="slidenum">
              <a:rPr lang="en-CA" smtClean="0"/>
              <a:pPr>
                <a:defRPr/>
              </a:pPr>
              <a:t>13</a:t>
            </a:fld>
            <a:endParaRPr lang="en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1057"/>
          <p:cNvSpPr>
            <a:spLocks noChangeShapeType="1"/>
          </p:cNvSpPr>
          <p:nvPr userDrawn="1"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412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1436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990600" y="609600"/>
            <a:ext cx="7772400" cy="584775"/>
          </a:xfrm>
        </p:spPr>
        <p:txBody>
          <a:bodyPr anchor="b">
            <a:spAutoFit/>
          </a:bodyPr>
          <a:lstStyle>
            <a:lvl1pPr algn="ctr">
              <a:defRPr sz="3200"/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20" name="Line 1057"/>
          <p:cNvSpPr>
            <a:spLocks noChangeShapeType="1"/>
          </p:cNvSpPr>
          <p:nvPr userDrawn="1"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412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47625" y="6446163"/>
            <a:ext cx="1600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EAIR 36</a:t>
            </a:r>
            <a:r>
              <a:rPr lang="en-GB" sz="1100" b="1" kern="1200" baseline="300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th</a:t>
            </a:r>
            <a:r>
              <a:rPr lang="en-GB" sz="1100" b="1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Annual Forum</a:t>
            </a:r>
          </a:p>
          <a:p>
            <a:pPr algn="ctr"/>
            <a:r>
              <a:rPr lang="en-GB" sz="1100" b="1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Essen, Germany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1905000" y="6515100"/>
            <a:ext cx="70485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Guiding a Diverse Mix of First-Year Business Students: </a:t>
            </a:r>
            <a:r>
              <a:rPr lang="en-US" sz="1200" b="1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Implications for Teaching and Learning   </a:t>
            </a:r>
            <a:r>
              <a:rPr lang="en-GB" sz="8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           </a:t>
            </a:r>
            <a:fld id="{0D4EC79D-2F69-4A78-9317-2A4465352B87}" type="slidenum">
              <a:rPr lang="en-GB" sz="1400" b="1" kern="120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pPr algn="l"/>
              <a:t>‹#›</a:t>
            </a:fld>
            <a:r>
              <a:rPr lang="en-GB" sz="800" b="1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</a:t>
            </a:r>
            <a:endParaRPr lang="en-US" sz="800" b="1" dirty="0">
              <a:latin typeface="Calibri" pitchFamily="34" charset="0"/>
            </a:endParaRPr>
          </a:p>
        </p:txBody>
      </p:sp>
      <p:cxnSp>
        <p:nvCxnSpPr>
          <p:cNvPr id="28" name="Straight Connector 27"/>
          <p:cNvCxnSpPr/>
          <p:nvPr userDrawn="1"/>
        </p:nvCxnSpPr>
        <p:spPr bwMode="auto">
          <a:xfrm flipH="1">
            <a:off x="1828800" y="6553200"/>
            <a:ext cx="1" cy="266700"/>
          </a:xfrm>
          <a:prstGeom prst="line">
            <a:avLst/>
          </a:prstGeom>
          <a:ln w="34925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57F4A-225F-4585-9C64-C1FCFF6A4ADB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54ED7-CA9A-45CC-BDB4-949E1EF1800C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EFCCE-D04F-438E-8936-9BE4C1CA0C4D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EF5CC-B1AA-4FC4-8DD5-E3B1587AC4C5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990600"/>
            <a:ext cx="21336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990600"/>
            <a:ext cx="624840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E4CEE-AAC7-4E88-A4D0-0839C0400D00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bullets_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1057"/>
          <p:cNvSpPr>
            <a:spLocks noChangeShapeType="1"/>
          </p:cNvSpPr>
          <p:nvPr userDrawn="1"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412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1436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990600" y="609600"/>
            <a:ext cx="7772400" cy="584775"/>
          </a:xfrm>
        </p:spPr>
        <p:txBody>
          <a:bodyPr anchor="b">
            <a:spAutoFit/>
          </a:bodyPr>
          <a:lstStyle>
            <a:lvl1pPr algn="ctr">
              <a:defRPr sz="3200"/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20" name="Line 1057"/>
          <p:cNvSpPr>
            <a:spLocks noChangeShapeType="1"/>
          </p:cNvSpPr>
          <p:nvPr userDrawn="1"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412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47625" y="6446163"/>
            <a:ext cx="1600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EAIR 36</a:t>
            </a:r>
            <a:r>
              <a:rPr lang="en-GB" sz="1100" b="1" kern="1200" baseline="300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th</a:t>
            </a:r>
            <a:r>
              <a:rPr lang="en-GB" sz="1100" b="1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Annual Forum</a:t>
            </a:r>
          </a:p>
          <a:p>
            <a:pPr algn="ctr"/>
            <a:r>
              <a:rPr lang="en-GB" sz="1100" b="1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Essen, Germany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1905000" y="6515100"/>
            <a:ext cx="70485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Guiding a Diverse Mix of First-Year Business Students: </a:t>
            </a:r>
            <a:r>
              <a:rPr lang="en-US" sz="1200" b="1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Implications for Teaching and Learning   </a:t>
            </a:r>
            <a:r>
              <a:rPr lang="en-GB" sz="8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           </a:t>
            </a:r>
            <a:fld id="{0D4EC79D-2F69-4A78-9317-2A4465352B87}" type="slidenum">
              <a:rPr lang="en-GB" sz="1400" b="1" kern="120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pPr algn="l"/>
              <a:t>‹#›</a:t>
            </a:fld>
            <a:r>
              <a:rPr lang="en-GB" sz="800" b="1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</a:t>
            </a:r>
            <a:endParaRPr lang="en-US" sz="800" b="1" dirty="0">
              <a:latin typeface="Calibri" pitchFamily="34" charset="0"/>
            </a:endParaRPr>
          </a:p>
        </p:txBody>
      </p:sp>
      <p:cxnSp>
        <p:nvCxnSpPr>
          <p:cNvPr id="28" name="Straight Connector 27"/>
          <p:cNvCxnSpPr/>
          <p:nvPr userDrawn="1"/>
        </p:nvCxnSpPr>
        <p:spPr bwMode="auto">
          <a:xfrm flipH="1">
            <a:off x="1828800" y="6553200"/>
            <a:ext cx="1" cy="266700"/>
          </a:xfrm>
          <a:prstGeom prst="line">
            <a:avLst/>
          </a:prstGeom>
          <a:ln w="34925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4582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8534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D66AA-A31E-4485-BDBD-D7B9F2E67BE6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FB7CB0-CDAD-4A66-903E-E91C91B1035B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FB7CB0-CDAD-4A66-903E-E91C91B1035B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DDFC0-DC6F-45DB-8011-E595645ED6F7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41529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41529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0D0FF-5E08-4572-979E-BA9614BC4ED2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BAB5A-6668-43F5-88CD-2FEA07107942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A77DC-DB90-4D07-BD0E-47F837FB7222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6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9.png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23" Type="http://schemas.openxmlformats.org/officeDocument/2006/relationships/image" Target="../media/image8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7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906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05000"/>
            <a:ext cx="8458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333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334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334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05FB7CB0-CDAD-4A66-903E-E91C91B1035B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  <p:pic>
        <p:nvPicPr>
          <p:cNvPr id="1031" name="Picture 30" descr="UR_logo_bw_sm_hires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191000" y="6248400"/>
            <a:ext cx="16764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1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5715000"/>
            <a:ext cx="1752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44" descr="0600268_1_300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429000" y="5716588"/>
            <a:ext cx="2057400" cy="114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45" descr="regina_2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486400" y="5700713"/>
            <a:ext cx="1295400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46" descr="100_0044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781800" y="57150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47" descr="The Education building at the University of Regina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177213" y="5715000"/>
            <a:ext cx="9667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61" name="Rectangle 49"/>
          <p:cNvSpPr>
            <a:spLocks noChangeArrowheads="1"/>
          </p:cNvSpPr>
          <p:nvPr/>
        </p:nvSpPr>
        <p:spPr bwMode="auto">
          <a:xfrm>
            <a:off x="7239000" y="5334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50000"/>
              </a:spcBef>
              <a:defRPr/>
            </a:pPr>
            <a:endParaRPr lang="en-CA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38" name="Picture 50" descr="Hill logo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5807947" y="304800"/>
            <a:ext cx="3031253" cy="39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66" name="Line 54"/>
          <p:cNvSpPr>
            <a:spLocks noChangeShapeType="1"/>
          </p:cNvSpPr>
          <p:nvPr userDrawn="1"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412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pic>
        <p:nvPicPr>
          <p:cNvPr id="1040" name="Picture 56" descr="uregina"/>
          <p:cNvPicPr>
            <a:picLocks noChangeAspect="1" noChangeArrowheads="1"/>
          </p:cNvPicPr>
          <p:nvPr userDrawn="1"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676400" y="5692775"/>
            <a:ext cx="182880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69" name="Line 57"/>
          <p:cNvSpPr>
            <a:spLocks noChangeShapeType="1"/>
          </p:cNvSpPr>
          <p:nvPr userDrawn="1"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412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pic>
        <p:nvPicPr>
          <p:cNvPr id="21" name="Picture 2"/>
          <p:cNvPicPr>
            <a:picLocks noChangeAspect="1" noChangeArrowheads="1"/>
          </p:cNvPicPr>
          <p:nvPr userDrawn="1"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304800" y="113372"/>
            <a:ext cx="2971800" cy="724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7" r:id="rId2"/>
    <p:sldLayoutId id="2147483674" r:id="rId3"/>
    <p:sldLayoutId id="2147483686" r:id="rId4"/>
    <p:sldLayoutId id="2147483685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0000"/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0000"/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0000"/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0000"/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0000"/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wallace.lockhart@uregina.ca" TargetMode="External"/><Relationship Id="rId2" Type="http://schemas.openxmlformats.org/officeDocument/2006/relationships/hyperlink" Target="mailto:kate.mcgovern@uregina.ca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66AA-A31E-4485-BDBD-D7B9F2E67BE6}" type="slidenum">
              <a:rPr lang="en-CA" smtClean="0"/>
              <a:pPr/>
              <a:t>1</a:t>
            </a:fld>
            <a:endParaRPr lang="en-CA" dirty="0"/>
          </a:p>
        </p:txBody>
      </p:sp>
      <p:sp>
        <p:nvSpPr>
          <p:cNvPr id="9" name="Rectangle 10"/>
          <p:cNvSpPr txBox="1">
            <a:spLocks noChangeArrowheads="1"/>
          </p:cNvSpPr>
          <p:nvPr/>
        </p:nvSpPr>
        <p:spPr bwMode="auto">
          <a:xfrm>
            <a:off x="381000" y="1295400"/>
            <a:ext cx="8382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Guiding a diverse mix of first-year business students: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Implications for teaching and learning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Paper presented in track 5 at the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EAIR 36</a:t>
            </a:r>
            <a:r>
              <a:rPr kumimoji="0" lang="en-GB" sz="2000" b="1" i="0" u="none" strike="noStrike" kern="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th</a:t>
            </a: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Annual Forum in Essen, Germany</a:t>
            </a:r>
            <a:b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27-30 August 2014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Kate McGovern,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University of Regina, Office of Resource Planning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Dr. Wallace Lockhart,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University of Regina, Faculty of Business</a:t>
            </a:r>
            <a:b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CA" sz="20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584775"/>
          </a:xfrm>
        </p:spPr>
        <p:txBody>
          <a:bodyPr/>
          <a:lstStyle/>
          <a:p>
            <a:r>
              <a:rPr lang="en-CA" dirty="0" smtClean="0"/>
              <a:t>Student Demographic Diversity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492" y="2133600"/>
            <a:ext cx="4191000" cy="4191000"/>
          </a:xfr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/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CA" sz="2000" dirty="0" smtClean="0"/>
              <a:t>Changing student mix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sz="1800" dirty="0" smtClean="0"/>
              <a:t>International, mature, part-time &amp; non-business students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000" dirty="0" smtClean="0"/>
              <a:t>Citizenship is the strongest predictor of BUS100 grades (17%)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000" dirty="0" smtClean="0"/>
              <a:t>International students lag behind domestic students (12% gap)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000" dirty="0" smtClean="0"/>
              <a:t>Female students outperform male students (5% gap)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000" dirty="0" smtClean="0"/>
              <a:t>Few differences in student perceptions of learning</a:t>
            </a:r>
          </a:p>
        </p:txBody>
      </p:sp>
      <p:sp>
        <p:nvSpPr>
          <p:cNvPr id="10" name="Flowchart: Process 9"/>
          <p:cNvSpPr/>
          <p:nvPr/>
        </p:nvSpPr>
        <p:spPr bwMode="auto">
          <a:xfrm>
            <a:off x="281492" y="1524000"/>
            <a:ext cx="4191000" cy="60960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Key Findings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3" name="Down Arrow 12"/>
          <p:cNvSpPr/>
          <p:nvPr/>
        </p:nvSpPr>
        <p:spPr bwMode="auto">
          <a:xfrm rot="10800000">
            <a:off x="685800" y="2590800"/>
            <a:ext cx="381000" cy="368808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4648200" y="2133600"/>
            <a:ext cx="4191000" cy="419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ts val="18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Institution:</a:t>
            </a:r>
            <a:r>
              <a:rPr kumimoji="0" lang="en-CA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2000" dirty="0" smtClean="0">
                <a:latin typeface="+mn-lt"/>
              </a:rPr>
              <a:t>recruitment initiatives, intake standards and assessment,  student transition and support services</a:t>
            </a:r>
            <a:endParaRPr kumimoji="0" lang="en-CA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Instructors: </a:t>
            </a:r>
            <a:r>
              <a:rPr kumimoji="0" lang="en-C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course design, instructional practices - </a:t>
            </a:r>
            <a:r>
              <a:rPr kumimoji="0" lang="en-CA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size does not fit</a:t>
            </a:r>
            <a:r>
              <a:rPr kumimoji="0" lang="en-CA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all</a:t>
            </a:r>
            <a:endParaRPr kumimoji="0" lang="en-CA" sz="2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Students: </a:t>
            </a:r>
            <a:r>
              <a:rPr kumimoji="0" lang="en-C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challenges</a:t>
            </a:r>
            <a:r>
              <a:rPr kumimoji="0" lang="en-CA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opportunities of a cross-cultural classroom</a:t>
            </a:r>
            <a:endParaRPr kumimoji="0" lang="en-CA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Flowchart: Process 18"/>
          <p:cNvSpPr/>
          <p:nvPr/>
        </p:nvSpPr>
        <p:spPr bwMode="auto">
          <a:xfrm>
            <a:off x="4648200" y="1524000"/>
            <a:ext cx="4191000" cy="60960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CA" b="1" dirty="0" smtClean="0">
                <a:solidFill>
                  <a:schemeClr val="bg1"/>
                </a:solidFill>
                <a:latin typeface="+mn-lt"/>
              </a:rPr>
              <a:t>Implications</a:t>
            </a:r>
            <a:endParaRPr lang="en-US" b="1" dirty="0" smtClean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09600"/>
            <a:ext cx="7772400" cy="584775"/>
          </a:xfrm>
        </p:spPr>
        <p:txBody>
          <a:bodyPr/>
          <a:lstStyle/>
          <a:p>
            <a:r>
              <a:rPr lang="en-CA" dirty="0" smtClean="0"/>
              <a:t>Personal Learning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492" y="2133600"/>
            <a:ext cx="4191000" cy="4191000"/>
          </a:xfr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/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CA" sz="2000" dirty="0" smtClean="0"/>
              <a:t>Study Habits (ALS) – fifth highest predictor of BUS100 grades (9%); group difference of 10%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CA" sz="2000" dirty="0" smtClean="0"/>
              <a:t>MBTI – </a:t>
            </a:r>
            <a:r>
              <a:rPr lang="en-CA" sz="2000" i="1" dirty="0" smtClean="0"/>
              <a:t>Judging</a:t>
            </a:r>
            <a:r>
              <a:rPr lang="en-CA" sz="2000" dirty="0" smtClean="0"/>
              <a:t> students outperform </a:t>
            </a:r>
            <a:r>
              <a:rPr lang="en-CA" sz="2000" i="1" dirty="0" smtClean="0"/>
              <a:t>Perceiving </a:t>
            </a:r>
            <a:r>
              <a:rPr lang="en-CA" sz="2000" dirty="0" smtClean="0"/>
              <a:t>types (diff of 7%)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CA" sz="2000" dirty="0" smtClean="0"/>
              <a:t>Grit – grittier students perform better, especially based on </a:t>
            </a:r>
            <a:r>
              <a:rPr lang="en-CA" sz="2000" i="1" dirty="0" smtClean="0"/>
              <a:t>consistency of effort </a:t>
            </a:r>
            <a:r>
              <a:rPr lang="en-CA" sz="2000" dirty="0" smtClean="0"/>
              <a:t>(diff of 6%)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CA" sz="2000" dirty="0" smtClean="0"/>
              <a:t>Few differences in student perceptions of learning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endParaRPr lang="en-CA" sz="1800" i="1" dirty="0" smtClean="0"/>
          </a:p>
        </p:txBody>
      </p:sp>
      <p:sp>
        <p:nvSpPr>
          <p:cNvPr id="10" name="Flowchart: Process 9"/>
          <p:cNvSpPr/>
          <p:nvPr/>
        </p:nvSpPr>
        <p:spPr bwMode="auto">
          <a:xfrm>
            <a:off x="281492" y="1524000"/>
            <a:ext cx="4191000" cy="60960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Key Findings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4648200" y="2133600"/>
            <a:ext cx="4191000" cy="419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ts val="18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Institution:  </a:t>
            </a:r>
            <a:r>
              <a:rPr kumimoji="0" lang="en-CA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 supports </a:t>
            </a:r>
            <a:r>
              <a:rPr lang="en-CA" sz="2000" kern="0" dirty="0" smtClean="0">
                <a:latin typeface="+mn-lt"/>
              </a:rPr>
              <a:t> aimed at improving study habits; broader understanding of these attributes</a:t>
            </a:r>
            <a:endParaRPr kumimoji="0" lang="en-CA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Instructors: </a:t>
            </a:r>
            <a:r>
              <a:rPr kumimoji="0" lang="en-CA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assessment</a:t>
            </a:r>
            <a:r>
              <a:rPr kumimoji="0" lang="en-CA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intervention (early in term); instructional design; incorporate self-assessments into pedagogy</a:t>
            </a:r>
            <a:endParaRPr kumimoji="0" lang="en-CA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Students: </a:t>
            </a:r>
            <a:r>
              <a:rPr kumimoji="0" lang="en-CA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increased self-awareness</a:t>
            </a:r>
          </a:p>
        </p:txBody>
      </p:sp>
      <p:sp>
        <p:nvSpPr>
          <p:cNvPr id="19" name="Flowchart: Process 18"/>
          <p:cNvSpPr/>
          <p:nvPr/>
        </p:nvSpPr>
        <p:spPr bwMode="auto">
          <a:xfrm>
            <a:off x="4648200" y="1524000"/>
            <a:ext cx="4191000" cy="60960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CA" b="1" dirty="0" smtClean="0">
                <a:solidFill>
                  <a:schemeClr val="bg1"/>
                </a:solidFill>
                <a:latin typeface="+mn-lt"/>
              </a:rPr>
              <a:t>Implications</a:t>
            </a:r>
            <a:endParaRPr lang="en-US" b="1" dirty="0" smtClean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09600"/>
            <a:ext cx="7772400" cy="584775"/>
          </a:xfrm>
        </p:spPr>
        <p:txBody>
          <a:bodyPr/>
          <a:lstStyle/>
          <a:p>
            <a:r>
              <a:rPr lang="en-CA" dirty="0" smtClean="0"/>
              <a:t>Academic Preparedness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492" y="2133600"/>
            <a:ext cx="4191000" cy="4191000"/>
          </a:xfr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/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CA" sz="2000" dirty="0" smtClean="0"/>
              <a:t>Next to citizenship, academic preparedness variables are the strongest predictors of BUS100 grades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CA" sz="2000" dirty="0" smtClean="0"/>
              <a:t>High school grades account for 16% of the variation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CA" sz="2000" dirty="0" smtClean="0"/>
              <a:t>Writing fluency and organization, each account for 14% and 10% of the variation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CA" sz="2000" dirty="0" smtClean="0"/>
              <a:t>No differences in student perceptions of learning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endParaRPr lang="en-CA" sz="2000" dirty="0" smtClean="0"/>
          </a:p>
        </p:txBody>
      </p:sp>
      <p:sp>
        <p:nvSpPr>
          <p:cNvPr id="10" name="Flowchart: Process 9"/>
          <p:cNvSpPr/>
          <p:nvPr/>
        </p:nvSpPr>
        <p:spPr bwMode="auto">
          <a:xfrm>
            <a:off x="281492" y="1524000"/>
            <a:ext cx="4191000" cy="60960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Key Findings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4648200" y="2133600"/>
            <a:ext cx="4191000" cy="419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ts val="18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Institution: </a:t>
            </a:r>
            <a:r>
              <a:rPr kumimoji="0" lang="en-CA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intake standards</a:t>
            </a:r>
            <a:r>
              <a:rPr kumimoji="0" lang="en-CA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assessment; provision of </a:t>
            </a:r>
            <a:r>
              <a:rPr lang="en-CA" sz="2000" kern="0" dirty="0" smtClean="0">
                <a:latin typeface="+mn-lt"/>
              </a:rPr>
              <a:t>transitions  and learning supports</a:t>
            </a:r>
            <a:endParaRPr kumimoji="0" lang="en-CA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Instructors: </a:t>
            </a:r>
            <a:r>
              <a:rPr kumimoji="0" lang="en-CA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early identification of problems and guidance</a:t>
            </a:r>
            <a:r>
              <a:rPr kumimoji="0" lang="en-CA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accessing supports</a:t>
            </a:r>
            <a:endParaRPr kumimoji="0" lang="en-CA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Students: </a:t>
            </a:r>
            <a:r>
              <a:rPr kumimoji="0" lang="en-CA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awareness of probable</a:t>
            </a:r>
            <a:r>
              <a:rPr kumimoji="0" lang="en-CA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outcomes</a:t>
            </a:r>
            <a:endParaRPr kumimoji="0" lang="en-CA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Flowchart: Process 18"/>
          <p:cNvSpPr/>
          <p:nvPr/>
        </p:nvSpPr>
        <p:spPr bwMode="auto">
          <a:xfrm>
            <a:off x="4648200" y="1524000"/>
            <a:ext cx="4191000" cy="60960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CA" b="1" dirty="0" smtClean="0">
                <a:solidFill>
                  <a:schemeClr val="bg1"/>
                </a:solidFill>
                <a:latin typeface="+mn-lt"/>
              </a:rPr>
              <a:t>Implications</a:t>
            </a:r>
            <a:endParaRPr lang="en-US" b="1" dirty="0" smtClean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584775"/>
          </a:xfrm>
        </p:spPr>
        <p:txBody>
          <a:bodyPr/>
          <a:lstStyle/>
          <a:p>
            <a:r>
              <a:rPr lang="en-CA" dirty="0" smtClean="0"/>
              <a:t>High Impact (HI)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492" y="2133600"/>
            <a:ext cx="4191000" cy="4191000"/>
          </a:xfrm>
          <a:solidFill>
            <a:srgbClr val="FFCC66"/>
          </a:solidFill>
          <a:ln w="19050">
            <a:solidFill>
              <a:srgbClr val="FFCC66"/>
            </a:solidFill>
          </a:ln>
        </p:spPr>
        <p:txBody>
          <a:bodyPr/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CA" sz="2000" dirty="0" smtClean="0"/>
              <a:t>Higher rates of attendance in non-compulsory seminars is associated with better educational outcomes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CA" sz="2000" dirty="0" smtClean="0"/>
              <a:t>Traditional Practices &gt; HI Practices in perceived value and contribution to skills and content development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CA" sz="2000" dirty="0" smtClean="0"/>
              <a:t>Perceived value of HI Practices is comparable across groups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endParaRPr lang="en-CA" sz="2000" dirty="0" smtClean="0"/>
          </a:p>
        </p:txBody>
      </p:sp>
      <p:sp>
        <p:nvSpPr>
          <p:cNvPr id="10" name="Flowchart: Process 9"/>
          <p:cNvSpPr/>
          <p:nvPr/>
        </p:nvSpPr>
        <p:spPr bwMode="auto">
          <a:xfrm>
            <a:off x="281492" y="1524000"/>
            <a:ext cx="4191000" cy="609600"/>
          </a:xfrm>
          <a:prstGeom prst="flowChartProcess">
            <a:avLst/>
          </a:prstGeom>
          <a:solidFill>
            <a:srgbClr val="FF9933"/>
          </a:solidFill>
          <a:ln w="9525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Key Findings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4648200" y="2133600"/>
            <a:ext cx="4191000" cy="4114800"/>
          </a:xfrm>
          <a:prstGeom prst="rect">
            <a:avLst/>
          </a:prstGeom>
          <a:solidFill>
            <a:srgbClr val="FFCC66"/>
          </a:solidFill>
          <a:ln w="19050">
            <a:solidFill>
              <a:srgbClr val="FFCC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ts val="3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Institution: </a:t>
            </a:r>
            <a:r>
              <a:rPr kumimoji="0" lang="en-CA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support and rewards for</a:t>
            </a:r>
            <a:r>
              <a:rPr kumimoji="0" lang="en-CA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teaching</a:t>
            </a:r>
            <a:r>
              <a:rPr lang="en-CA" sz="2000" kern="0" dirty="0" smtClean="0">
                <a:latin typeface="+mn-lt"/>
              </a:rPr>
              <a:t> innovation</a:t>
            </a:r>
            <a:r>
              <a:rPr kumimoji="0" lang="en-CA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CA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Instructors: </a:t>
            </a:r>
            <a:r>
              <a:rPr lang="en-CA" sz="2000" kern="0" dirty="0" smtClean="0">
                <a:latin typeface="+mn-lt"/>
              </a:rPr>
              <a:t>HI practices can be effective, but like any new craft it takes time to master!</a:t>
            </a:r>
            <a:endParaRPr kumimoji="0" lang="en-CA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Students: </a:t>
            </a:r>
            <a:r>
              <a:rPr kumimoji="0" lang="en-CA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opportunities</a:t>
            </a:r>
            <a:r>
              <a:rPr kumimoji="0" lang="en-CA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deeper learning and retention </a:t>
            </a:r>
            <a:endParaRPr kumimoji="0" lang="en-CA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Flowchart: Process 18"/>
          <p:cNvSpPr/>
          <p:nvPr/>
        </p:nvSpPr>
        <p:spPr bwMode="auto">
          <a:xfrm>
            <a:off x="4648200" y="1524000"/>
            <a:ext cx="4191000" cy="609600"/>
          </a:xfrm>
          <a:prstGeom prst="flowChartProcess">
            <a:avLst/>
          </a:prstGeom>
          <a:solidFill>
            <a:srgbClr val="FF9933"/>
          </a:solidFill>
          <a:ln w="9525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CA" b="1" dirty="0" smtClean="0">
                <a:solidFill>
                  <a:schemeClr val="bg1"/>
                </a:solidFill>
                <a:latin typeface="+mn-lt"/>
              </a:rPr>
              <a:t>Implications</a:t>
            </a:r>
            <a:endParaRPr lang="en-US" b="1" dirty="0" smtClean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584775"/>
          </a:xfrm>
        </p:spPr>
        <p:txBody>
          <a:bodyPr/>
          <a:lstStyle/>
          <a:p>
            <a:r>
              <a:rPr lang="en-CA" dirty="0" smtClean="0"/>
              <a:t>Value of Learning Experiences By Category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304800" y="1600200"/>
          <a:ext cx="8458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772400" cy="584775"/>
          </a:xfrm>
        </p:spPr>
        <p:txBody>
          <a:bodyPr/>
          <a:lstStyle/>
          <a:p>
            <a:r>
              <a:rPr lang="en-CA" dirty="0" smtClean="0"/>
              <a:t>Value of Learning Experiences Over Time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609600" y="1524000"/>
          <a:ext cx="8153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94382"/>
            <a:ext cx="7772400" cy="1077218"/>
          </a:xfrm>
        </p:spPr>
        <p:txBody>
          <a:bodyPr/>
          <a:lstStyle/>
          <a:p>
            <a:r>
              <a:rPr lang="en-CA" dirty="0" smtClean="0"/>
              <a:t>Closing the Loop: </a:t>
            </a:r>
            <a:br>
              <a:rPr lang="en-CA" dirty="0" smtClean="0"/>
            </a:br>
            <a:r>
              <a:rPr lang="en-CA" dirty="0" smtClean="0"/>
              <a:t>From Research to Practice &amp;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Research meets pedagogy</a:t>
            </a:r>
          </a:p>
          <a:p>
            <a:pPr lvl="1"/>
            <a:r>
              <a:rPr lang="en-CA" dirty="0" smtClean="0"/>
              <a:t>Course design now includes: MBTI, ALS, Grit</a:t>
            </a:r>
          </a:p>
          <a:p>
            <a:pPr lvl="1"/>
            <a:r>
              <a:rPr lang="en-CA" dirty="0" smtClean="0"/>
              <a:t>Greater instructor awareness of student diversity and its implications for learning</a:t>
            </a:r>
          </a:p>
          <a:p>
            <a:r>
              <a:rPr lang="en-CA" dirty="0" smtClean="0"/>
              <a:t>Research informs practice and policy</a:t>
            </a:r>
          </a:p>
          <a:p>
            <a:pPr lvl="1"/>
            <a:r>
              <a:rPr lang="en-CA" dirty="0" smtClean="0"/>
              <a:t>Spreading the word</a:t>
            </a:r>
          </a:p>
          <a:p>
            <a:pPr lvl="1"/>
            <a:r>
              <a:rPr lang="en-CA" dirty="0" smtClean="0"/>
              <a:t>Influencing entrenched practices and policies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7620000" cy="762000"/>
          </a:xfrm>
        </p:spPr>
        <p:txBody>
          <a:bodyPr/>
          <a:lstStyle/>
          <a:p>
            <a:r>
              <a:rPr lang="en-CA" dirty="0" smtClean="0"/>
              <a:t>Contact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7620000" cy="3276600"/>
          </a:xfrm>
          <a:ln>
            <a:noFill/>
          </a:ln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b="1" dirty="0" smtClean="0"/>
              <a:t>Kate McGovern</a:t>
            </a:r>
          </a:p>
          <a:p>
            <a:pPr>
              <a:spcBef>
                <a:spcPts val="0"/>
              </a:spcBef>
              <a:buNone/>
            </a:pPr>
            <a:r>
              <a:rPr lang="en-CA" sz="2400" dirty="0" smtClean="0"/>
              <a:t>	Office of Resource Planning, University of Regina </a:t>
            </a:r>
            <a:r>
              <a:rPr lang="en-US" sz="2400" dirty="0" smtClean="0">
                <a:solidFill>
                  <a:srgbClr val="0070C0"/>
                </a:solidFill>
                <a:hlinkClick r:id="rId2"/>
              </a:rPr>
              <a:t>kate.mcgovern</a:t>
            </a:r>
            <a:r>
              <a:rPr lang="en-US" sz="2400" dirty="0" smtClean="0">
                <a:hlinkClick r:id="rId2"/>
              </a:rPr>
              <a:t>@uregina.ca</a:t>
            </a:r>
            <a:endParaRPr lang="en-US" sz="2400" dirty="0" smtClean="0"/>
          </a:p>
          <a:p>
            <a:pPr>
              <a:spcBef>
                <a:spcPts val="1200"/>
              </a:spcBef>
            </a:pPr>
            <a:r>
              <a:rPr lang="en-US" sz="2400" b="1" dirty="0" smtClean="0"/>
              <a:t>Dr. Wallace Lockhart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Paul J. Hill School of Business University of Regina </a:t>
            </a:r>
            <a:r>
              <a:rPr lang="en-US" sz="2400" dirty="0" smtClean="0">
                <a:solidFill>
                  <a:srgbClr val="0070C0"/>
                </a:solidFill>
                <a:hlinkClick r:id="rId3"/>
              </a:rPr>
              <a:t>w</a:t>
            </a:r>
            <a:r>
              <a:rPr lang="en-US" sz="2400" dirty="0" smtClean="0">
                <a:hlinkClick r:id="rId3"/>
              </a:rPr>
              <a:t>a</a:t>
            </a:r>
            <a:r>
              <a:rPr lang="en-US" sz="2400" dirty="0" smtClean="0">
                <a:solidFill>
                  <a:srgbClr val="0070C0"/>
                </a:solidFill>
                <a:hlinkClick r:id="rId3"/>
              </a:rPr>
              <a:t>ll</a:t>
            </a:r>
            <a:r>
              <a:rPr lang="en-US" sz="2400" dirty="0" smtClean="0">
                <a:hlinkClick r:id="rId3"/>
              </a:rPr>
              <a:t>ace.lockhart@uregina.ca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D66AA-A31E-4485-BDBD-D7B9F2E67BE6}" type="slidenum">
              <a:rPr lang="en-CA" smtClean="0"/>
              <a:pPr>
                <a:defRPr/>
              </a:pPr>
              <a:t>17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584775"/>
          </a:xfrm>
        </p:spPr>
        <p:txBody>
          <a:bodyPr/>
          <a:lstStyle/>
          <a:p>
            <a:r>
              <a:rPr lang="en-CA" dirty="0" smtClean="0"/>
              <a:t>Background &amp; Purpose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572000"/>
          </a:xfrm>
        </p:spPr>
        <p:txBody>
          <a:bodyPr/>
          <a:lstStyle/>
          <a:p>
            <a:r>
              <a:rPr lang="en-US" sz="2000" dirty="0" smtClean="0"/>
              <a:t>In 2009-10, the Faculty of Business at the University of Regina (UofR) introduced a new elective course, Introduction to Business (BUS100)</a:t>
            </a:r>
          </a:p>
          <a:p>
            <a:r>
              <a:rPr lang="en-US" sz="2000" dirty="0" smtClean="0"/>
              <a:t>In 2012, the course became part of the mandatory requirement for first year business students and remains an elective course for other UofR students</a:t>
            </a:r>
          </a:p>
          <a:p>
            <a:r>
              <a:rPr lang="en-CA" sz="2000" dirty="0" smtClean="0"/>
              <a:t>A team of faculty who were instrumental in the development of the course (and who teach it) were interested in understanding:</a:t>
            </a:r>
          </a:p>
          <a:p>
            <a:pPr lvl="1"/>
            <a:r>
              <a:rPr lang="en-CA" sz="1800" dirty="0" smtClean="0"/>
              <a:t>A broad range of diversity characteristics among BUS100 students</a:t>
            </a:r>
          </a:p>
          <a:p>
            <a:pPr lvl="1"/>
            <a:r>
              <a:rPr lang="en-CA" sz="1800" dirty="0" smtClean="0"/>
              <a:t>The potential impact of student diversity characteristic on students’ outcomes and learning experiences</a:t>
            </a:r>
          </a:p>
          <a:p>
            <a:pPr lvl="1"/>
            <a:r>
              <a:rPr lang="en-CA" sz="1800" dirty="0" smtClean="0"/>
              <a:t>The impact of newly introduced “high-impact” educational practices on students’ learning outcomes and experiences </a:t>
            </a:r>
          </a:p>
          <a:p>
            <a:pPr lvl="1"/>
            <a:r>
              <a:rPr lang="en-CA" sz="1800" dirty="0" smtClean="0"/>
              <a:t>How well these students were doing in subsequent years (2nd to 4</a:t>
            </a:r>
            <a:r>
              <a:rPr lang="en-CA" sz="1800" baseline="30000" dirty="0" smtClean="0"/>
              <a:t>th</a:t>
            </a:r>
            <a:r>
              <a:rPr lang="en-CA" sz="1800" dirty="0" smtClean="0"/>
              <a:t> year in their program)</a:t>
            </a:r>
          </a:p>
        </p:txBody>
      </p:sp>
      <p:sp>
        <p:nvSpPr>
          <p:cNvPr id="1028" name="AutoShape 4" descr="data:image/jpeg;base64,/9j/4AAQSkZJRgABAQAAAQABAAD/2wCEAAkGBxQSEhUUExQUFhUXGBgbGRcYFxcXHRscGxkWFxofHSAfHCggHRslHB4VITEhJSksLy4uGh8zODMtNygtLi0BCgoKDg0OGxAQGzIkICYwNDQuLzQsNDQ0NC8sLCwrLy80LDAsLCw0NTAvLCwsMCwsLywvLDQsLCw0LCwvLCwsLP/AABEIAKQBNAMBEQACEQEDEQH/xAAbAAEAAgMBAQAAAAAAAAAAAAAABQYBBAcDAv/EADoQAAIBAgQEBQMDAwMDBQEAAAECEQADBBIhMQUGQVETImFxgTKRoQcUQiNisVLB8EOC0RYkorLxFf/EABoBAQACAwEAAAAAAAAAAAAAAAAEBQECAwb/xAAwEQACAgECAwYGAQUBAAAAAAAAAQIDEQQhEjFBBRNRYXHwIoGRobHB0RQyQuHxI//aAAwDAQACEQMRAD8A7jQCgFAKAUAoBQCgFAed+8qKWYhVG5OgHvWUm3hGJSUVlkPxDmvDWiBmZyYIyKWkHYg7HvodiKkV6Syfl6kWzXVV9c+hG47ny3biLF8g/wAmXID7Tv36V2hoJS/yX5I9nakIf4v6Y/JrYHn1rhhcKSJ1IuCFHckqAD7kDfWt59nqK3n9jnV2o7HtX9/aJa5zphA2U3DPWFMA9s30/Y1wWiuazgkvtHTp8PF79eRq8Q54sKjm1/UZSANVEyAQwBOYruNBII1jet4aCxtKWxzs7TqUW4b/AE+pXcR+oOIZj4aWlXoGBY/JzAfgVMj2dWl8TZXy7WucvhSS99cokeE87XXaHFh9tENxCJ0/kCCBuTsOumtcbdDBL4cr1x+iTp+0ZyeJcL9Mr8lqwvHbFxgiXFdj0SWH3AioMqLIrLWCyhqapvEXl+RJVxO4oBQCgFAKA83vAMF6kE/A3rKTxkw5JPBlLqkkAgkRMEGJEifijTQTT5H3WDJgmKATQGaAUAoBQCgFAKAUAoBQCgFAKAUAoBQCgIT/ANRIWICkW1MNeuEWrY2GhbU6lRtGu9Sf6Z43e/gt2Rf6qOeWy6vZfczZ4kzIwd7du59SKIY5B/KAxzzDmFPpvWHUk1hNr9/r5iNraabSfT0+u/Xkal3iJuK6lrd5drgtC6WKOPIygZoMgggSOsiIroq+Fp4a8M45rn4HN28SaymuuM5w+TXP9+OehVbnCSgizdv3VJcQqXfDQCcqscwhgw1M6QNNanK7i/uSX0y/ftlb/T8O0JNrfxwvLn4/8Njlvle5fdnxQOUGCrh8x0nykEAA6aia01GqjWuGr7G2l0U7ZOV/0Z88wtiCGw6YWyUTyr4eHusVzdVYrlBIA1H3MTWdP3axY5vL8ZL/AKY1fetOqMFheEXt88YKdessjFXVlYbqwKkfB1qxUlJZTyVEouLxJYZ8VkwKAxQHY+UcClrDpAOZlGZjEnTSIJGUdIMbnck157VWOVjyes0VUYVLHMm6jEsUBVuPLixiLYsu7JcdZUKAqLGVgWBBGkt3nbpU2h0uD41ul72K/UK9WLgbw34bJdd/ubnA+Em2cxuYnSVFu5czoPURGYds2oHaud1yltheqW/v0OtFDi85l6N5XvwyTtRiWat7h1pyWa2hY7kqJOkanfat1ZNLCZzdUG8tI+7uFQrlZQV6g7REGe4jTXpNYU5J5Rs4Raw1seeGx1lm8O26MYnKhBgaATGg6RNbSrmlxSRrGyDfDFo265nQUBXMVgLVq4+IXElLgTK2ZkIMiFzjLmY6aCROWBFS42TnFVuOV8/sQZ1QhN2qeHjfl8s9feBwjm3Dvbm5fQMDBLL4c7wQpZtPnp0pbo7Iy+GO31MU6+mUMyms/T7bliVgRIMg7EVEJ/MzQCgFAKAUAoBQCgPNcQpAIZSCAQZEEESCO4IrPC08YNVKLWUzD3wGVfNLTBCsRp3YDKvyRNZUW02HJJpePl+z1rU2NbFcQtWo8S4iTtmYLP3NbxrnL+1ZOc7YQ/uaXzPWziFfVWVh6EH/ABWri1zRupJ8melYMnleuQCBGbKSFkSYjafUr9xWUvoat9Opz8YziKWw+Itm6CTFtrdvSADmOUZhrsog6HaNbbg00pYg8eeX7+ZSKzWRjxWx4vLC+v8AC/Bs8I5kwovqn7YWjnyZ3EvrmUFiRIP0AyT9R6DXS3TWuHFxZ6+XvmdKdbQrOHg4XnGXz+f25vr5Htxk3Ee81y1YtIfByX8qsA2dd/5ORqRoAMoJGuutXDJRUW298r5fY6XucZSckktsS88/V/oiuYLVuywZrNm7mttc8eGy3bjNMCHIAgzHXpGld6HKawpNYeMeC+hF1KhW+JxTym+Lo3n1/wCnty7zglnLbZQLZygBEyLbJPnJJYlhrJNa36KU8yXP1znw6G2m7RhXiElt5LCXjzZfsHi0uqHturqeoM//AIfSqqcJQeJLBdQsjNcUXlFe5+4T41gMqTdVhlMquh3BLEaeneKl6G7gnhvZkHtLT97VlLdcvbOWXbZVirCCpII7EGCPvV4mmso81JOLwz5rJg3uH4HOC7BsgiSAIGoBLayBrvt6iuVlnC8LmSKaeJcT5e/f7O0YLCraQKuw9Inp/wCK85OTk8s9bCCisI961NhQCgPG7i0X6nVfdgOoH+SPvWyhJ8kaucVzZ7VqbCgKlhlGMxl9b+bJZyhLDGAwMnOywMw0BEzE+lT5f+NMXDm+b/WStgu/vmrOUeUfHzwTXGuJ28HYLkAAaKoAEsdgBp6n2BqNTVK6fCiVqLoaeviZrXuZ7KWluP5ZySpklSyI8NA0MMP89DW60s3JxW//AHH6NJayuMFKW3L7pP8AZQOZuZb9/wDpXALeUyQjGDI0nXUQQR/yLXTaWuv4o7+pR6zW22fBJYx4MrgFTCvNrBvaXzXFNzsgJUHUTLAyNJgAHWPY6TUntF48/wDR0rda3ms+XL7ly4Tz8tvyPZItKAqeGcxAGgnM2unWq63s9y+JS365/wBFtT2rGHwuOy5Y/wBlh5d5ot4hSGZc6gs0Bl8o6wSem8E1E1GllW9lsT9LrYXLd7r5Gvx3jmGQLiEuo1wTbXL/AFdCVLygdZGg1nqN5rami1vu2sLn4em+GaajVUxXeRkm+S6+Gdso3eGcYwl118NhnFtYkMIUmACTpMxpM6+tc7KboJ8S2ydqtRRZJcL3x9iaS4DsQfY1Hw0Sk0z6rBk87l5VIBZQW+kEgExvA61lRbWUYcknhs9KwZFAcIbGObYtFibYbMFOwaIn7TpXp+CPFxY3PFuybhwN7c8E/wArcVxdmWto92yoGdDJAEMQVP8AHQHbTbQ6VF1NVM9pPD8Sdo79RXvFOUeq/gvdvmK3cwj4geJaUAgM1ssR0BAEhhPrHeKq3ppRtVezfqXUdXCdLtWUvQ5Vxd815nN0XS3mLgETPSCNI2jpFXtSxBLGMdDzOofFY5OXFnqaYFdDib+D4zftAi3euKCCIzEjXtOx9RrXKdNc95RRIr1N1axGTPO5xK6XFzO2cbMDBGkH7jQk6nrNZVUFHhxsau+xy487+/fmbtnmK9GS8zXrTGWRzJ31ht16jtrtXN6aGeKCw/fQ7Q1tmOGx8Ueqf8mP/wChh1AyYYGSQ4uXGeV0iGABVpnVY29ad3Y3vP0wv0Y76lLav1y8/fp8v2SGK5oR0yLYyIttkRM5dMzEeZlgAkDMQYmYrlHSNPLll53eNyRPXxlHhUMLGEs5X0Pbh3FsTfwzYdUd2Kott5ChQrGddPPqq77AbQSdbKaoWKxvC6r306m9OovtpdaTb5J++vT2y543hSvhAl8DyqDcygsfKuuQgDzEgHbXURrVdC1q3MPl8/EtrKFKnhs6c/l4Yx+PkUrkfi12wtwpZ8VCyZ8p84mQCB1H/Jqy1tMbGsyw+ngU/Z186k+GPEsrOOf0OhcYtB8Oxe2zQufwwxBLKMwEqZmRGlVFTcbFh+WS9vSlU+JZ649N+hxnG3xcuO4AAZiwA0AkzFejhHhio+B5KyfHNyXVkrwLli/iWXyMlswTcYEDL/bI8xI26Vwv1VdSe+X4EnTaG25rbC8f4L1w/lPC4QG65ZysNmc6LHUKoH5mquzV23fCtsl1VoKNP8b3x4kvheO4e7c8K3dRngmAe28HYn07Sa4S09kY8UlsSoaqmc+CMk2SNcTuKAqnPnHvAt+GjxdcbDov+onp2A61O0Wn7yXE1sit7R1fdR4Yv4n7yc3xlm8Aly6Hi5JVmJOaOonXrM/3T1q4hKDbjHG3M8/ONiSlPO/LJZuWeLY8KDaIxFtSA1tnXMskxJYhhOsGSP8AFQ9RTp84l8L8ff8AosdJfqsZh8S6pvdfX7cya4jz1bVnyEXFyJlC5lJcs2YZssBQAvSTOkzpGr0Emlnb+CXb2pXFvh32WPXLzuQlz9QLzCDasx1+vvKwZ0jT/OlSV2dBdWQ32vY/8V9/fvoQ2I49ev2vBvMHBYMrNoVad52iCw12mpEdPCuXHBYIktVZbDu7Hnwb6Hzxa7aMLALratL4i5iCUGUjUxlyhdQNSCdqzUprfo29vUXyre3VJLK5bf6xyXMjr15nMsZPc7npr3+a6qKWyI8puTzI+K2NRQCgFAYoBQGzgMdcsEtaYoxXKSN4JB/2FaTrjNYksnSq2dTbg8M3rnM2KZCjXmMlTmmGEToGEGDOvsK5LS1KWVE7PXXuPC5fz9USXL3OGItGLma/bG4OrqJ3B3PsfxXG/RVzXw/C/sSdL2jbB4l8S+69+Zf8LzBYvWrly3dQBB5i8gKSNMwMGCe28GDVVLT2QkoyXMu4aqqyDlCS2+xy/jfFb73mdrwOaCPCunIBGkCZHsdZ3q7pqrUMKP1W55zUX2ym5OfPwlt+SY4byBfcqbxW2hBLAHMwg7dpPeTFR7O0K0nwbslVdk2ya43hff8Agv3BeEphbfh2y5WZ8zTrAmO07wOs1VXXStlxSLyiiNMeGPI2byEKxT6iIAMlZ6Eidp3itE8vc6STSeOZx7mJMV4hbFByygLmKgCPqAlRl/kPk16DTurhxX7/AGeU1Sv483ZyuuP426khY5IxLToAQoOsBSTBygzqYOpiJBE9a5S11S9/f3ud49mXS9/bP7xjoRHE+DX8PHjW2QHQGQQT2lSRPpUiu6uz+x5Il2mtp/vjg0a6nEUAoDY4bgzeupaBALsBJ2Hc/aa0smoRcn0OlNbsmoLqdcwXLVi3ZW0FmCCWO7EEkFoiYkwDtp2qgnqbJT4snqa9HVCCgl78yA5/4gllrKm1avHI8C4WbKDkAJGbWSDqdfLod6laGuU1J5a5cvmQe0ro1yinFSeHz6cj75PwmGVExCnKXcqofIWViSMoYCSCBs3TXSsaudrk630Xt4/g20NdCirY7ZfXGc+Gf5LrVcWxzrj3Itw3i1kzbdlkE+ZczHNHdVEHv9qt6NfFQxPmih1PZc3ZxQ5N/NZe/wBDoGGsLbRUUQqgKB6AQKqZScm2y8jFRiorkj7uWwwIIkHQiibTyjLSawzS4dwaxYJNq0iEzJA11MxO8em1dLLrLNpPJyq09VW8IpG8TXI7EDznxh8LYz2wMzHLmJ+mesdTUrSUxtsxIha/USoq4onNOEMl/F2ziWLLcfznWWJByjTWC2UadD0q5tzXU+76LY89Q423rvXnL3JrnDhN43281tbSIBaDXEtgIB9KgkayD+NajaS6CgueW99s7+JM1+nsdj3Siltult4Iq9jFOgZVYgOAGA2MGR8g7HcVOcIyabXIrY2SimovnzPKtjQUAoBQCgFAKAUAoDKqSQACSTAA1JJ2A9aw3gJZeEbFzht5ZzWboyiWm24gdzpoPWtFZB8pL6nR02LnF/Rk0nKLiwl+7cW2rEaQWIU7HTdjpCgE6j1iO9ZHjcIrPv3uTI9nS7tWTePfvY+cPydirjgC2UQkwzkaDcFgNZjsN52rMtbVFc8vyMR7OvlLHDheZ0Hlrl4YRSufxCY1KAEdwDvl20J0171U6jUO55xgvdJpFRHGc/I3bWDtorKiAJqDbCQhLQTpl1BmDEjfsa5OcpNNvfxzudlXCKcYrbwxsci5gxNw3iLltLLKIyIgQRJIPqTO/WvQURjwZi8+eTy2qsn3mJLhx0S9/U7XXmz1woDBagyal7BeIwN2CqnMqdMw2JP8iNx0B11IBrop8K+E5yr42uLp09+/sbNm0EUKJgdyWPySSSfU1o3l5ZvGKisI+MXhluIUbY/cdiPUVmMnF5RicFNYZyHmnhP7e75dUfMVMEDRirL7gjbpIq/013eQ35o8trdP3Vm3J+8ENUkhigMEUBb+Cc+XrUi+DeXodFYfiG+fvVfd2fCe8Ni00/atkNrPiX3Pf9SeIq5soF1y+IH0+lxECPVZPsK17PrcVKWfLHodO1rlJxjjzz5MpSsRqCQZBBGmo2PuKsfUp8tcjsHLPMlvFjL9N0KCykg6aAkEdJjeDrtVBqNNKp56Hq9JrIXrHJ+BO1FJgoBQCgKZxzjC+KL6lgmGveHcBIXOSNcgOpZfNpAkZoJk1Y00vh4Hzksry9fX+Cq1GpXH3i5QeH558Ou3yzuTnHL1p8Mzk2WGUtbNzKVLhSV36z/vUWmM1Ylv548CZqJQdTe3is8s9Cp8Px+Dt3zinv8AnKhcqK51ygFj5dyIMDaSNTU+dd0q+6UdvexWV26aNvfSnvy2z9eX/PUqnHOKNibpdoiWy6AEKWLAGNyJip1NSqjwoq9Te7p8T88emTQrscBQCgFAKAUAoBQCgFAXf9PcFhwfGuXEN0ZsiTBUKDmMHUmD0EAdZmKzXzsfwRW3Vlz2XVUv/STXF0Xh4nRSKqC+KFxM38TxUWgT4dhkaBsBlVixEiSc2XTUA+9Wtfd1aXj6yKW123a1QXKOH79c4L9VUXQoDBaKA1ne5PlRY9W1+Y0/JrdKPVmjcuiNqtDcxlFAZoBQCgFARPMvCFxNoq26yyjpmgxPX7Eb1309zqnlEbVUK6GGcZciTlnLOk7x0n1r0Sz1PJPGduRismBQCgPu7eZozMzZQFEkmFGwE7Aa6VhJLkZcm+bJblzD2Ll1LV0SXmWJYBYBgAKRJJiSSN4Gupj6iVkYuUehL0kKpzUJrn18Pp76F+w3DXsMhwSWTZAIYM752JYZiDsSAsAkn7b1UrY2Jq5vi9Ni7jTKpruEuHru8vf3zLMKhlgKAUAoCvcz8PtCwT+38RVLOUSE1IMsYhj6wZgnepemsm7P7sdM/ohauqHdN8GUt8L8nLeIY9rxWdETS3bE5UGmgn2Ek6mruutQ9XzfieatudmM8lyXgaldDkKA2P2VyGPhuAurEqQF9ydBWnHHxN+6nu+F7eR4VuaCgFAKAUAoBQCgFATnKnCjeN5tMqWboJPRnRkX3OrH49qi6q1QUV4tfZ5J2hodjk+iT+rWEdfGgE71589QedrCqrO4HmeMx75RC/YVs5NpLojCgk3Jc2e1amxiKAAUBmgFAKAUAoBQCgPPELKsBuQR+KzF4ZiSymcFAjQ6EdK9SeJxgzQCgFAbXDeHvfuKiCSSBPaZ1PoACfg1zssjXHikdaaZWyUYnVeFcq2LVpUZA7aF21GcgEeYTBXU+UyKo7dXZOTaePDy9+J6ajRVVwUcZ8fP34cidAqKTDNAKAUAoDmvMHOGItYi9bR0KKxUSg00g676GauKNHXKuMmt/U8/qu0bq7ZQi1heRtcI5NRMObt9S9xVZwgzFYCSqkD6jO4B9PfS3WylZww2XLPz5nWjs2EauO1ZfPHy5eZ6YzlSYw7LAHiHD3kjRSc3h3QYLEEmCD3OmtYhq8fGvLK/aNp6BP8A82vHha+uGvfy3Kxwrhxt+Hib6nwEu5WA1bMsmCsaDMADMfmam22cWa4P4mitopcMXWL4U9/HK8vXxLFi+bsHf8VbuHuBXAGcZSxy6iddCDtBNRI6O6GHGSyifPtHTW8UZweH1KLdjMcs5ZOXNExOkxpMRMVZrONylljLxyPmsmBQCgFAKAUBtcP4dcvki2pOUFmMGAACdYHpoOtc7LI1rMmdaqZ2vEETXLPKr377JeD21txn2DSRKrrtI1mDoPWo+o1argnDdvkS9JoJW2ONiwlz/gu93hi4bD28Pac2zccKLmXMxchnzbjWVHsBHtWK122OySzhcvLkXTpjTUqoPGXzx155+xO2LWUCWLGILGJP2AH2AqK3klxWFvuetYNhQCgFAKAUAoBQCgFAKAUBzjnnldluG/a8wuOAUA1DN1HcM35YbzVxotUnHgl0XMoO0dC1LvYb5fLz/wBlJqyKcxQCaGDo/wCnXA3tg4h9BcUZF9Nwx7abehM1T6++Mn3a6c/4PQdl6WUF3suq2X7LvVaXAoBQCgFAKA5jzPxrDjFE2sPadkJDO+YAuDvAMMBG539qutNRY6sSk0n08jz2r1VKuzCCbXV+P7Iu9zdjGJPjsPQKgA/+Nd1o6F/iRZdoal78X2X8HRuWeJWb6qyOHvC2guTIaQBJg9z1HYamBVPqKp1vDWFnYv8ASXV2xTi8yws/8POyuCxaXERrTq5JZRKvmn6t59tPxWX39LUmmmvpgxH+n1EXGLTT5+OfEpnO/CMPhhbFkeZ2Y/UWhQFEak/yJ/4KsdHdZbnj6fkqO0dPTSkoc359CqVPKwzQCgFAKAUAoCf5IvAYpUZ7iJc0hGK5mElAxBBjfbr6E1E1i/8AJtJNr2yd2dJK5RbaT8PHodCxeFNnENiUEl0W14agDM5YkO5noIXbT2qpjPjr7t9HnPl4Ivp18Frtj1WMefi/wfGD4XiHxC4i/cWEDZLKjRSy5SZnffvvWZ21qt1wXPmzEKbZWqyyWy5In6ikwUAoBQCgFAKAUAoBQCgFAKA8cZY8RGSYzAiRuCdiPUHWtoy4ZJms48UWjlvOPA2tHxgsKxIuRoBckyQNYR/qGpiY00q70l6muDw5en+uR5vX6WUH3iWz5+v8Pmja/Tjhdu9dutcQP4YXKG1ALZtxsduu32rTtC2UIpReMnTsqiFk5OazjGPnk6COF2FQp4VsISSVyjLPeNhVT3s3Liy8l6qa1Hh4Vg+OA2TbsW7bMGKDKGXYqpKr85QsjvWb5KU3JdTGni4VqLecbfx9iQrkdhQCgFAKAgeb+PftLQZYNxzCKdtN2PWBp8kVK0un76WHyXMha3Vf08Mrm+RyK7cLMWYyzEknuSZJ+9X6SSwjy0m5Nt82fNZMBWIMgkEdRoawE2nlGIrJglMPw1bmFe6k+JZYeIOhttMMPUEEH0E1wla42qMuT5evgSo0qdLnHnHn6eJ4cGxi2byO6q6AwysAQVOh07gGR7VtbBzg4p4Zpp7FXYpNZXX0JS9y8lxyuFxFu6x1W2SFOUyYzEwXWBIHTXSuK1MoxzZFrz8/Qky0cJSapmm+i8vXxX+zT4py7iMOge7byqTEghoPSYJAnpXSvU12Phizjdo7qo8U1sRddyMYoDNAKAneT+HeJfW42ZbdtlJYf6syhEnuzEDTp96i6uzhg4rm/wAdWTdBTx2KT2SfPzzsvmdgrz56oUAoBQCgFAKAUAoBQCgPll7aGhg+qGRQCgFAaHHeHfubFyzmy5wNYmCCGGnuBXWm3u5qfgcdRT31TrzjJR+AYTF8OvNmw73bbiCbUNOWSCOvUiDEzVlfOnUwWJYa8Sn0teo0ljzDKfh5e+pL8r8fGJu3nvXFRWKJasM69vNAMZiTHT0rhqdP3cYqKzjdvBK0erV05Sm8ZwlFssTYGLviJ5dDmAbKHOkZlykEgfy36bVD7zMeF/8APfgT+7xPijt+/Xb7ntgxdCjxTbLayUDKPSAST+axPhz8JtDjx8eM+XtmxWhuKAUAoDm/6pAeNZ11yNprp5tD86/arjs3+yXqUHbH98fRlKqyKcUAoBQEryziFW/kuT4d5TZaCBAuQs66aGD+aj6mLcMx5rf6ErRzUbOGXKXwv5mpxbBGxeuWmOqNE9xuD8gg10qmrIKS6nG+p1WOD6Fs5I5VuG4mIvLlRfMindjHlMdAN9dZAqBrNXHhdcOfUtez9BPjVtiwlyOg43CrdRrbzlYQYJB+4qqhJxkpIvJwU4uL5M4zxrBFMVdtIhnxGCooJMEyoA32Ir0VM06oyb6HkdRU43yhFddl+C98qcmLaUXMQoa6YIXcJE/BO09P81V6rWub4a9l+S70XZ0a1xWrMvwUrmXgrYa84Ct4WaEZhv5VYgd4mJ9D2NWWnvVsE+vUqNXpnTN4Xw52fyyTPJPCbGIQyqvdW4pcOWEW9wVA+qToZ+dNDG1l1lb2eFjb1JfZ1FNsd1mSe+fDy9/7v+Ke3h7ahbYgvbVUUAasyqCB6b+y1VxUrJPL8S8k41RSS6pY+ZvVyOooBQCgFAKAUBiKAzQCgFAKAUAoBQCgFAKArvMPLiXCt61aTxUuLcMQpuBTLKdIJPQnr1qXRqZRzCT2ax6EHU6SM2rIx+JNP1x0Pnj/ADYuHtyLbeITCI4yTuC3XQEHt06EGs0aR2SxnbqY1OuVMM436J7e/fiiGs/qKBmD2i0HysrRI0gkEaHc/apD7NfRkRdsRTacfT2y5cL4hbxFsXLZlT+D1B9RVfZXKuXDItabY2x4oPY265nUUAoClfqRwXPbGIWc1sAMO6Tv8Ez7E1Y9n38Mu7fX8lR2rpuKHermufp/o5vVyefMTQGaAUBigLLwbjqJk/8Aai9iiVUXHaZ/ikCDBAyrI1Mb1Du08nn48R8PyWOn1cY4+Dinyy38l/H7OsCqE9MZoCnce4Tkx9nFnS0IN1v9JEIv3zIPZTVhTdmiVXXp+Sr1Gn4dVG/p1/C/P2LjVeWhEcxYC3fW0l0SniiTrpKuo1G0kge5Fd6LJQbceeCNqaoWpRnyz+mQnKvKdzC4l7hcFACq6auDlMntG3uD03k6nVxtrUUtyHo9BKi5zb25Lz5Fo4gsowIBAGbUwJXzL+RPxUKGzLGzdHxwjFC5aDK2YAsJ16EiJIBMbT1is2xcZYZimanHKZu1zOooBQCgFAKAUAoBQCgFAKAUAoBQCgFAYBmgOYfqRxMXcQtof9EEE92fKT9gF+Z7Vd9n1ONfE+v6POdq3Kdqgv8AH94KlU8qz1w+Je2QbbspGoKkjUbbb9fvWsoxksSWTaFk4PMXg7PwXiS3rayy+KFHiICCVYaNoOmYETtpXnLqnCT8Oh66i5WRW+/VeHtkjXI7igBFAQi8p4MEnwE1bNrJE9gJgL/btUl6u7GOIiLQadPPAvfvkevFuB4a5bAuW1CW5Iy+TLoZjLGnWNtK1qvtjLMXuza7TUzhiS2Xy/Bxda9GeQRmhkUBe+QeWTK4q7oN7S9TOmY+kbD57TV67VLDqj8/4Lvs3RPKun8l+/4OhVUl4KA+XQMIIBHYiaym1yMNJ8z6rBkrHOVp0R7gLtaZCl63vAOguIJ0ZTBPQjeImpukaclF885T/T9Sv1ylGLms8OMNfteaPW/x39tgbN5wbpKIJU/UxSQzEgEAka6SJ2Nax0/e3ygtt3+TaWq7nTxslvsuXjgiOTeMteu4i/ezSxRFg+UD+o+WPQAmT3PfWRq6VCMYQ83+NyLoNQ7Zzsn5Jfd4+XiW+1dVBGUW0jNJhRLFifYzJPvVe031yy0TUemF/Jsg1odDNAKAUAoBQCgFAKAUAoBQCgFAKAUAoBQHH+dMDctYu4XAi4xdCNipP+RoD9+teg0dkZVJR6Hle0Kpwvk5dd0QVSiEKA9cPiXtsGRmVhsykg/cVrKKksNZNozlB5i8Mv8AyFzLevXDYu+eFLB/5CCog9CNd6qtdpoQjxx28i87N1tlsu7nvtnJearC5FAKAEUBx3nLhi4fFOiABGAdQOgaZHp5g0DtFeh0lrsqTfPkeU19Kqvajye5CVJIZt8HtK+Isq4lWuICO4LAR7Haudrark1zwzrRFStipcm1+TuKKAAAAANABoAK8y3k9kljZGaAUAoBQHxetBlKsAQQQQeoIg/isptPKMNKSwyr2eENhrTYfwHxVgkmfEWd1OUqxUaRIIO/QTU13K2Ss4uGXp+9yvjp3TB1cLnH1X0w8fY2DwPDeGiW4shbni5Wmc2VkWQx6MV3kGI61p39nE3LfbH7N/6WnhUY/Dh5+eMdSZuWLdxWU+YGVYAmNRBEf8io6lKLTRKcYzTT3KRzLhsVhLtu5h7uIYMACp84WAAq7ZSInUidJJkzVlp5VWxcbEl9io1cL6JqdUm89OePD399yzcC4ldvp50W3dRgLqkmRopkL2YbSdN9ah3VQrezyny9+RYae6dsfiWJLn/zz95Je1cncQeo319D1qO14EpPxPSsGRQCgFAKAwGoDNAKAUAoBQCgFAKAUBWOfeCNibKm2ua5baQJglSIYD10U/FTdFeqptS5Mru0tNK6tOC3XtnKnQqSGBBBIIIggjQgjoavE87o8y008MxWQKA6t+nmBRMItwDz3SSxO+jFQB/bAn5PeqLX2OVrj0R6bsyqMaFJc3zLPUIsRQCgFAcl/UDGeJjHEaW1VB6/yP5Yj4q+0MOGlee55jtOzj1DXht+/wBlcqYV56YWy7uq2wS5Iygama1lJRTcuRtCMpSSjzOvcc5iSw6WVh7zvbATsGYAknYaTGvUdKoKdNKcXN7JJ7nqdRq41SUFvJtberJuoxMFAKAUAoBQHxcAiTEDWT00Imemk61lZ6GHjqUrjXPFu2r28MozKwUEjyRrmIjsdPzVjToJSalZy+5UajtOEE41c19DYwvNJbAPez2zfSMygERLgKCD37jTWtZaRK9Qw+F/wdIa7i0zsyuJc18yycPvW7yJfRR50EEgZo3ykjsZ0neah2RlBuD6E+qUbIqyPVG2VG/auZ1AbpQCenWgM0AoDC+u9AZoBQCgFAKAUAoBQCgFAKA41zg+bG3z/fH2VR/tXodIsUxPJ6951M/X9Ih6kkQluCcuX8VrbUBOrtovx1J9hUe7U11f3c/AlafR237xW3izsODwy2ra20EKgCj2GlefnJyk5PqerhBQiox5I9q1NhQCgFAcy/U3AhL6XB/1FM+6QJ94Kj4FXPZ0263F9P2ee7XqUbFNdV+Cn1YlSdG/S+yRbusbZEssOQRmEHQHqAQdu9U/aUsyik/kX/Y8WoSbXXn4n3+wuXeMF3SEtIGU5TB8sLr1bMzH/t9Kx3kY6TCe7fv35m3dTnr+KS2S29+rf0LnGtVxbGaAUAoBQCgOYc084Xne5ZtxbtgshgeZolTJOwOuwB9autNooRSnLd8zzus7RslKVcdly8/AqFWBVGaAvP6c8eIb9tcbynW1toZLMs+syPY1V9oafK7yPzLrsrVYfcyfp+zolVJenxZzR5on06+vp7dPWsvHQws9T6CjeNTvWDJmgFAKAUAoBQCgFAKAUAoBQCgFAcO4284m+d5u3P8A7tXpaViuPovweO1DzdN+b/JrWLRdlRRLMQoHckwPzXSTUVlnKMXKSiubO0cucNOGw1u0TJUEk9JYljHpJNec1Fve2OR67S09zVGD6f8ASSriSBQCgFAKAq36icPW5hTcOjWiCp9GIVh86fIFTtBY428PRlb2pSp0OXWPtnM+HYJ79wW7QzMfsPUnoBVzZONceKXI89VVK2XDDmdq4TgBYspaUkhFiT16k/ea85bY7JuT6nrqalVWoLobdczqKAUAoBQCgFAca5xwotYy8o0BYMP+8Bj+SdK9FpJudMW/eDyevgq9RJL1+p84PlrFXVzpYcqRIJKrI9AxBNJ6qmLw5GIaK+a4ox2+n5Ip0IJBBBBIIPQjce4runnkRmmnhm/y7aZsVYCgk+Kh0EwAwJPsACa5XtKqWfBnbSxcr4JeK/J22vNnsBQCgFAKA1OK3slp2H1BSVAMEsoLgDUTsdO010rWZJHO2XDBvr7ZnheJa7aS4yFCwBykyRO0/wDisWRUZOKecCqbnBSaxnobVaHQUAoBQCgFAKAUAoDX4hf8O1ccR5UZtdBoCdfStoR4pJeJpZLhg5eCOF21LEDckj7kxr8mvTtpHjIpyeDqfJvLbYdSb4tM4abcDMUkQ0MRInsPXvVHq9SrH8GcdfP5HpdDo5Ux/wDTDfTy+ZaahFiKAUAoBQCgPm5bDAhgCDuCJBrKbW6MNJrDMqoGwA9qxkzgzQCgFAKAUAoBQCgNcYG2HNzw0zkQXyjMR771v3kuHhzsad3Di4sLPibFaG5Vuc+WP3KBrIUXVJ38uZTJI7SWM69Se5qdpNV3TxPkVuv0XfRTh/cvf5Nbkrla5hrr3bpWYKqAZ0keb5ittZq42xUYmmg0MqZuc/RfyXKq8tT4vCVIkjQ6jceo0OvxWVzMS5GjwHif7myLmRk1IOYRJGjR1iZGsbGul1Xdz4c5OOnu76HFjBI1yO4oCEs4K7exBuYgKLdpv6CKZkwQXfTeNh019CZLnCFfDDm+f8IiRrsnbxWck/hX7f69sm6jEsUAoBQCgFAKAUAoBQEbzHiBbw15iCYQ6a9uvp3rtp48VkV5nDUz4KpS8ihfprglfEFy4BtrogJDGYE+qjb3Iq07Rm1XjHPqUfZNSdjlnkuX79Dp9Up6MUAoBQCgFAKAUAoBQCgFAKAUAoBQCgFAKAUBp8O4cljOEmHdnMmYLRIHYeldLLJTxnosHKuqNeeHq8m5XM6kDxK3dxN/wChTDoUdrkibhUqyosGVE6k7+XppMqtwrhx5zJ7Y8PMh2qdtnd4xFYbfjjfBOIgUQAAB0AgVGbzzJaSWyPqsGRQCgFAKAUAoBQCgFAKAUAoCH5twJvYV1UEtEgDfQHbufTrUjS2KFibIusqdlMooiP06t20tOsr42b+oJ1j+PxrHvNSNe5Smn/j0IvZcYQra/wAs7/r36lstZtc0b6QSdPtvUB46Fms9T7rBkxNAZoBQCgFAKAUAoBQCgFAKAUAoBQCgFAKAUAoBQCgFAKAUAoBQCgFAKAUAoBQCgFAKA+VQCYAE7wN6zkxhH1WDIoBQCgFAKAUAoBQCgFAKAUAoBQCgFAKAUAoBQCgFAKAUAo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0" name="AutoShape 6" descr="data:image/jpeg;base64,/9j/4AAQSkZJRgABAQAAAQABAAD/2wCEAAkGBxQSEhUUExQUFhUXGBgbGRcYFxcXHRscGxkWFxofHSAfHCggHRslHB4VITEhJSksLy4uGh8zODMtNygtLi0BCgoKDg0OGxAQGzIkICYwNDQuLzQsNDQ0NC8sLCwrLy80LDAsLCw0NTAvLCwsMCwsLywvLDQsLCw0LCwvLCwsLP/AABEIAKQBNAMBEQACEQEDEQH/xAAbAAEAAgMBAQAAAAAAAAAAAAAABQYBBAcDAv/EADoQAAIBAgQEBQMDAwMDBQEAAAECEQADBBIhMQUGQVETImFxgTKRoQcUQiNisVLB8EOC0RYkorLxFf/EABoBAQACAwEAAAAAAAAAAAAAAAAEBQECAwb/xAAwEQACAgECAwYGAQUBAAAAAAAAAQIDEQQhEjFBBRNRYXHwIoGRobHB0RQyQuHxI//aAAwDAQACEQMRAD8A7jQCgFAKAUAoBQCgFAed+8qKWYhVG5OgHvWUm3hGJSUVlkPxDmvDWiBmZyYIyKWkHYg7HvodiKkV6Syfl6kWzXVV9c+hG47ny3biLF8g/wAmXID7Tv36V2hoJS/yX5I9nakIf4v6Y/JrYHn1rhhcKSJ1IuCFHckqAD7kDfWt59nqK3n9jnV2o7HtX9/aJa5zphA2U3DPWFMA9s30/Y1wWiuazgkvtHTp8PF79eRq8Q54sKjm1/UZSANVEyAQwBOYruNBII1jet4aCxtKWxzs7TqUW4b/AE+pXcR+oOIZj4aWlXoGBY/JzAfgVMj2dWl8TZXy7WucvhSS99cokeE87XXaHFh9tENxCJ0/kCCBuTsOumtcbdDBL4cr1x+iTp+0ZyeJcL9Mr8lqwvHbFxgiXFdj0SWH3AioMqLIrLWCyhqapvEXl+RJVxO4oBQCgFAKA83vAMF6kE/A3rKTxkw5JPBlLqkkAgkRMEGJEifijTQTT5H3WDJgmKATQGaAUAoBQCgFAKAUAoBQCgFAKAUAoBQCgIT/ANRIWICkW1MNeuEWrY2GhbU6lRtGu9Sf6Z43e/gt2Rf6qOeWy6vZfczZ4kzIwd7du59SKIY5B/KAxzzDmFPpvWHUk1hNr9/r5iNraabSfT0+u/Xkal3iJuK6lrd5drgtC6WKOPIygZoMgggSOsiIroq+Fp4a8M45rn4HN28SaymuuM5w+TXP9+OehVbnCSgizdv3VJcQqXfDQCcqscwhgw1M6QNNanK7i/uSX0y/ftlb/T8O0JNrfxwvLn4/8Njlvle5fdnxQOUGCrh8x0nykEAA6aia01GqjWuGr7G2l0U7ZOV/0Z88wtiCGw6YWyUTyr4eHusVzdVYrlBIA1H3MTWdP3axY5vL8ZL/AKY1fetOqMFheEXt88YKdessjFXVlYbqwKkfB1qxUlJZTyVEouLxJYZ8VkwKAxQHY+UcClrDpAOZlGZjEnTSIJGUdIMbnck157VWOVjyes0VUYVLHMm6jEsUBVuPLixiLYsu7JcdZUKAqLGVgWBBGkt3nbpU2h0uD41ul72K/UK9WLgbw34bJdd/ubnA+Em2cxuYnSVFu5czoPURGYds2oHaud1yltheqW/v0OtFDi85l6N5XvwyTtRiWat7h1pyWa2hY7kqJOkanfat1ZNLCZzdUG8tI+7uFQrlZQV6g7REGe4jTXpNYU5J5Rs4Raw1seeGx1lm8O26MYnKhBgaATGg6RNbSrmlxSRrGyDfDFo265nQUBXMVgLVq4+IXElLgTK2ZkIMiFzjLmY6aCROWBFS42TnFVuOV8/sQZ1QhN2qeHjfl8s9feBwjm3Dvbm5fQMDBLL4c7wQpZtPnp0pbo7Iy+GO31MU6+mUMyms/T7bliVgRIMg7EVEJ/MzQCgFAKAUAoBQCgPNcQpAIZSCAQZEEESCO4IrPC08YNVKLWUzD3wGVfNLTBCsRp3YDKvyRNZUW02HJJpePl+z1rU2NbFcQtWo8S4iTtmYLP3NbxrnL+1ZOc7YQ/uaXzPWziFfVWVh6EH/ABWri1zRupJ8melYMnleuQCBGbKSFkSYjafUr9xWUvoat9Opz8YziKWw+Itm6CTFtrdvSADmOUZhrsog6HaNbbg00pYg8eeX7+ZSKzWRjxWx4vLC+v8AC/Bs8I5kwovqn7YWjnyZ3EvrmUFiRIP0AyT9R6DXS3TWuHFxZ6+XvmdKdbQrOHg4XnGXz+f25vr5Htxk3Ee81y1YtIfByX8qsA2dd/5ORqRoAMoJGuutXDJRUW298r5fY6XucZSckktsS88/V/oiuYLVuywZrNm7mttc8eGy3bjNMCHIAgzHXpGld6HKawpNYeMeC+hF1KhW+JxTym+Lo3n1/wCnty7zglnLbZQLZygBEyLbJPnJJYlhrJNa36KU8yXP1znw6G2m7RhXiElt5LCXjzZfsHi0uqHturqeoM//AIfSqqcJQeJLBdQsjNcUXlFe5+4T41gMqTdVhlMquh3BLEaeneKl6G7gnhvZkHtLT97VlLdcvbOWXbZVirCCpII7EGCPvV4mmso81JOLwz5rJg3uH4HOC7BsgiSAIGoBLayBrvt6iuVlnC8LmSKaeJcT5e/f7O0YLCraQKuw9Inp/wCK85OTk8s9bCCisI961NhQCgPG7i0X6nVfdgOoH+SPvWyhJ8kaucVzZ7VqbCgKlhlGMxl9b+bJZyhLDGAwMnOywMw0BEzE+lT5f+NMXDm+b/WStgu/vmrOUeUfHzwTXGuJ28HYLkAAaKoAEsdgBp6n2BqNTVK6fCiVqLoaeviZrXuZ7KWluP5ZySpklSyI8NA0MMP89DW60s3JxW//AHH6NJayuMFKW3L7pP8AZQOZuZb9/wDpXALeUyQjGDI0nXUQQR/yLXTaWuv4o7+pR6zW22fBJYx4MrgFTCvNrBvaXzXFNzsgJUHUTLAyNJgAHWPY6TUntF48/wDR0rda3ms+XL7ly4Tz8tvyPZItKAqeGcxAGgnM2unWq63s9y+JS365/wBFtT2rGHwuOy5Y/wBlh5d5ot4hSGZc6gs0Bl8o6wSem8E1E1GllW9lsT9LrYXLd7r5Gvx3jmGQLiEuo1wTbXL/AFdCVLygdZGg1nqN5rami1vu2sLn4em+GaajVUxXeRkm+S6+Gdso3eGcYwl118NhnFtYkMIUmACTpMxpM6+tc7KboJ8S2ydqtRRZJcL3x9iaS4DsQfY1Hw0Sk0z6rBk87l5VIBZQW+kEgExvA61lRbWUYcknhs9KwZFAcIbGObYtFibYbMFOwaIn7TpXp+CPFxY3PFuybhwN7c8E/wArcVxdmWto92yoGdDJAEMQVP8AHQHbTbQ6VF1NVM9pPD8Sdo79RXvFOUeq/gvdvmK3cwj4geJaUAgM1ssR0BAEhhPrHeKq3ppRtVezfqXUdXCdLtWUvQ5Vxd815nN0XS3mLgETPSCNI2jpFXtSxBLGMdDzOofFY5OXFnqaYFdDib+D4zftAi3euKCCIzEjXtOx9RrXKdNc95RRIr1N1axGTPO5xK6XFzO2cbMDBGkH7jQk6nrNZVUFHhxsau+xy487+/fmbtnmK9GS8zXrTGWRzJ31ht16jtrtXN6aGeKCw/fQ7Q1tmOGx8Ueqf8mP/wChh1AyYYGSQ4uXGeV0iGABVpnVY29ad3Y3vP0wv0Y76lLav1y8/fp8v2SGK5oR0yLYyIttkRM5dMzEeZlgAkDMQYmYrlHSNPLll53eNyRPXxlHhUMLGEs5X0Pbh3FsTfwzYdUd2Kott5ChQrGddPPqq77AbQSdbKaoWKxvC6r306m9OovtpdaTb5J++vT2y543hSvhAl8DyqDcygsfKuuQgDzEgHbXURrVdC1q3MPl8/EtrKFKnhs6c/l4Yx+PkUrkfi12wtwpZ8VCyZ8p84mQCB1H/Jqy1tMbGsyw+ngU/Z186k+GPEsrOOf0OhcYtB8Oxe2zQufwwxBLKMwEqZmRGlVFTcbFh+WS9vSlU+JZ649N+hxnG3xcuO4AAZiwA0AkzFejhHhio+B5KyfHNyXVkrwLli/iWXyMlswTcYEDL/bI8xI26Vwv1VdSe+X4EnTaG25rbC8f4L1w/lPC4QG65ZysNmc6LHUKoH5mquzV23fCtsl1VoKNP8b3x4kvheO4e7c8K3dRngmAe28HYn07Sa4S09kY8UlsSoaqmc+CMk2SNcTuKAqnPnHvAt+GjxdcbDov+onp2A61O0Wn7yXE1sit7R1fdR4Yv4n7yc3xlm8Aly6Hi5JVmJOaOonXrM/3T1q4hKDbjHG3M8/ONiSlPO/LJZuWeLY8KDaIxFtSA1tnXMskxJYhhOsGSP8AFQ9RTp84l8L8ff8AosdJfqsZh8S6pvdfX7cya4jz1bVnyEXFyJlC5lJcs2YZssBQAvSTOkzpGr0Emlnb+CXb2pXFvh32WPXLzuQlz9QLzCDasx1+vvKwZ0jT/OlSV2dBdWQ32vY/8V9/fvoQ2I49ev2vBvMHBYMrNoVad52iCw12mpEdPCuXHBYIktVZbDu7Hnwb6Hzxa7aMLALratL4i5iCUGUjUxlyhdQNSCdqzUprfo29vUXyre3VJLK5bf6xyXMjr15nMsZPc7npr3+a6qKWyI8puTzI+K2NRQCgFAYoBQGzgMdcsEtaYoxXKSN4JB/2FaTrjNYksnSq2dTbg8M3rnM2KZCjXmMlTmmGEToGEGDOvsK5LS1KWVE7PXXuPC5fz9USXL3OGItGLma/bG4OrqJ3B3PsfxXG/RVzXw/C/sSdL2jbB4l8S+69+Zf8LzBYvWrly3dQBB5i8gKSNMwMGCe28GDVVLT2QkoyXMu4aqqyDlCS2+xy/jfFb73mdrwOaCPCunIBGkCZHsdZ3q7pqrUMKP1W55zUX2ym5OfPwlt+SY4byBfcqbxW2hBLAHMwg7dpPeTFR7O0K0nwbslVdk2ya43hff8Agv3BeEphbfh2y5WZ8zTrAmO07wOs1VXXStlxSLyiiNMeGPI2byEKxT6iIAMlZ6Eidp3itE8vc6STSeOZx7mJMV4hbFByygLmKgCPqAlRl/kPk16DTurhxX7/AGeU1Sv483ZyuuP426khY5IxLToAQoOsBSTBygzqYOpiJBE9a5S11S9/f3ud49mXS9/bP7xjoRHE+DX8PHjW2QHQGQQT2lSRPpUiu6uz+x5Il2mtp/vjg0a6nEUAoDY4bgzeupaBALsBJ2Hc/aa0smoRcn0OlNbsmoLqdcwXLVi3ZW0FmCCWO7EEkFoiYkwDtp2qgnqbJT4snqa9HVCCgl78yA5/4gllrKm1avHI8C4WbKDkAJGbWSDqdfLod6laGuU1J5a5cvmQe0ro1yinFSeHz6cj75PwmGVExCnKXcqofIWViSMoYCSCBs3TXSsaudrk630Xt4/g20NdCirY7ZfXGc+Gf5LrVcWxzrj3Itw3i1kzbdlkE+ZczHNHdVEHv9qt6NfFQxPmih1PZc3ZxQ5N/NZe/wBDoGGsLbRUUQqgKB6AQKqZScm2y8jFRiorkj7uWwwIIkHQiibTyjLSawzS4dwaxYJNq0iEzJA11MxO8em1dLLrLNpPJyq09VW8IpG8TXI7EDznxh8LYz2wMzHLmJ+mesdTUrSUxtsxIha/USoq4onNOEMl/F2ziWLLcfznWWJByjTWC2UadD0q5tzXU+76LY89Q423rvXnL3JrnDhN43281tbSIBaDXEtgIB9KgkayD+NajaS6CgueW99s7+JM1+nsdj3Siltult4Iq9jFOgZVYgOAGA2MGR8g7HcVOcIyabXIrY2SimovnzPKtjQUAoBQCgFAKAUAoDKqSQACSTAA1JJ2A9aw3gJZeEbFzht5ZzWboyiWm24gdzpoPWtFZB8pL6nR02LnF/Rk0nKLiwl+7cW2rEaQWIU7HTdjpCgE6j1iO9ZHjcIrPv3uTI9nS7tWTePfvY+cPydirjgC2UQkwzkaDcFgNZjsN52rMtbVFc8vyMR7OvlLHDheZ0Hlrl4YRSufxCY1KAEdwDvl20J0171U6jUO55xgvdJpFRHGc/I3bWDtorKiAJqDbCQhLQTpl1BmDEjfsa5OcpNNvfxzudlXCKcYrbwxsci5gxNw3iLltLLKIyIgQRJIPqTO/WvQURjwZi8+eTy2qsn3mJLhx0S9/U7XXmz1woDBagyal7BeIwN2CqnMqdMw2JP8iNx0B11IBrop8K+E5yr42uLp09+/sbNm0EUKJgdyWPySSSfU1o3l5ZvGKisI+MXhluIUbY/cdiPUVmMnF5RicFNYZyHmnhP7e75dUfMVMEDRirL7gjbpIq/013eQ35o8trdP3Vm3J+8ENUkhigMEUBb+Cc+XrUi+DeXodFYfiG+fvVfd2fCe8Ni00/atkNrPiX3Pf9SeIq5soF1y+IH0+lxECPVZPsK17PrcVKWfLHodO1rlJxjjzz5MpSsRqCQZBBGmo2PuKsfUp8tcjsHLPMlvFjL9N0KCykg6aAkEdJjeDrtVBqNNKp56Hq9JrIXrHJ+BO1FJgoBQCgKZxzjC+KL6lgmGveHcBIXOSNcgOpZfNpAkZoJk1Y00vh4Hzksry9fX+Cq1GpXH3i5QeH558Ou3yzuTnHL1p8Mzk2WGUtbNzKVLhSV36z/vUWmM1Ylv548CZqJQdTe3is8s9Cp8Px+Dt3zinv8AnKhcqK51ygFj5dyIMDaSNTU+dd0q+6UdvexWV26aNvfSnvy2z9eX/PUqnHOKNibpdoiWy6AEKWLAGNyJip1NSqjwoq9Te7p8T88emTQrscBQCgFAKAUAoBQCgFAXf9PcFhwfGuXEN0ZsiTBUKDmMHUmD0EAdZmKzXzsfwRW3Vlz2XVUv/STXF0Xh4nRSKqC+KFxM38TxUWgT4dhkaBsBlVixEiSc2XTUA+9Wtfd1aXj6yKW123a1QXKOH79c4L9VUXQoDBaKA1ne5PlRY9W1+Y0/JrdKPVmjcuiNqtDcxlFAZoBQCgFARPMvCFxNoq26yyjpmgxPX7Eb1309zqnlEbVUK6GGcZciTlnLOk7x0n1r0Sz1PJPGduRismBQCgPu7eZozMzZQFEkmFGwE7Aa6VhJLkZcm+bJblzD2Ll1LV0SXmWJYBYBgAKRJJiSSN4Gupj6iVkYuUehL0kKpzUJrn18Pp76F+w3DXsMhwSWTZAIYM752JYZiDsSAsAkn7b1UrY2Jq5vi9Ni7jTKpruEuHru8vf3zLMKhlgKAUAoCvcz8PtCwT+38RVLOUSE1IMsYhj6wZgnepemsm7P7sdM/ohauqHdN8GUt8L8nLeIY9rxWdETS3bE5UGmgn2Ek6mruutQ9XzfieatudmM8lyXgaldDkKA2P2VyGPhuAurEqQF9ydBWnHHxN+6nu+F7eR4VuaCgFAKAUAoBQCgFATnKnCjeN5tMqWboJPRnRkX3OrH49qi6q1QUV4tfZ5J2hodjk+iT+rWEdfGgE71589QedrCqrO4HmeMx75RC/YVs5NpLojCgk3Jc2e1amxiKAAUBmgFAKAUAoBQCgPPELKsBuQR+KzF4ZiSymcFAjQ6EdK9SeJxgzQCgFAbXDeHvfuKiCSSBPaZ1PoACfg1zssjXHikdaaZWyUYnVeFcq2LVpUZA7aF21GcgEeYTBXU+UyKo7dXZOTaePDy9+J6ajRVVwUcZ8fP34cidAqKTDNAKAUAoDmvMHOGItYi9bR0KKxUSg00g676GauKNHXKuMmt/U8/qu0bq7ZQi1heRtcI5NRMObt9S9xVZwgzFYCSqkD6jO4B9PfS3WylZww2XLPz5nWjs2EauO1ZfPHy5eZ6YzlSYw7LAHiHD3kjRSc3h3QYLEEmCD3OmtYhq8fGvLK/aNp6BP8A82vHha+uGvfy3Kxwrhxt+Hib6nwEu5WA1bMsmCsaDMADMfmam22cWa4P4mitopcMXWL4U9/HK8vXxLFi+bsHf8VbuHuBXAGcZSxy6iddCDtBNRI6O6GHGSyifPtHTW8UZweH1KLdjMcs5ZOXNExOkxpMRMVZrONylljLxyPmsmBQCgFAKAUBtcP4dcvki2pOUFmMGAACdYHpoOtc7LI1rMmdaqZ2vEETXLPKr377JeD21txn2DSRKrrtI1mDoPWo+o1argnDdvkS9JoJW2ONiwlz/gu93hi4bD28Pac2zccKLmXMxchnzbjWVHsBHtWK122OySzhcvLkXTpjTUqoPGXzx155+xO2LWUCWLGILGJP2AH2AqK3klxWFvuetYNhQCgFAKAUAoBQCgFAKAUBzjnnldluG/a8wuOAUA1DN1HcM35YbzVxotUnHgl0XMoO0dC1LvYb5fLz/wBlJqyKcxQCaGDo/wCnXA3tg4h9BcUZF9Nwx7abehM1T6++Mn3a6c/4PQdl6WUF3suq2X7LvVaXAoBQCgFAKA5jzPxrDjFE2sPadkJDO+YAuDvAMMBG539qutNRY6sSk0n08jz2r1VKuzCCbXV+P7Iu9zdjGJPjsPQKgA/+Nd1o6F/iRZdoal78X2X8HRuWeJWb6qyOHvC2guTIaQBJg9z1HYamBVPqKp1vDWFnYv8ASXV2xTi8yws/8POyuCxaXERrTq5JZRKvmn6t59tPxWX39LUmmmvpgxH+n1EXGLTT5+OfEpnO/CMPhhbFkeZ2Y/UWhQFEak/yJ/4KsdHdZbnj6fkqO0dPTSkoc359CqVPKwzQCgFAKAUAoCf5IvAYpUZ7iJc0hGK5mElAxBBjfbr6E1E1i/8AJtJNr2yd2dJK5RbaT8PHodCxeFNnENiUEl0W14agDM5YkO5noIXbT2qpjPjr7t9HnPl4Ivp18Frtj1WMefi/wfGD4XiHxC4i/cWEDZLKjRSy5SZnffvvWZ21qt1wXPmzEKbZWqyyWy5In6ikwUAoBQCgFAKAUAoBQCgFAKA8cZY8RGSYzAiRuCdiPUHWtoy4ZJms48UWjlvOPA2tHxgsKxIuRoBckyQNYR/qGpiY00q70l6muDw5en+uR5vX6WUH3iWz5+v8Pmja/Tjhdu9dutcQP4YXKG1ALZtxsduu32rTtC2UIpReMnTsqiFk5OazjGPnk6COF2FQp4VsISSVyjLPeNhVT3s3Liy8l6qa1Hh4Vg+OA2TbsW7bMGKDKGXYqpKr85QsjvWb5KU3JdTGni4VqLecbfx9iQrkdhQCgFAKAgeb+PftLQZYNxzCKdtN2PWBp8kVK0un76WHyXMha3Vf08Mrm+RyK7cLMWYyzEknuSZJ+9X6SSwjy0m5Nt82fNZMBWIMgkEdRoawE2nlGIrJglMPw1bmFe6k+JZYeIOhttMMPUEEH0E1wla42qMuT5evgSo0qdLnHnHn6eJ4cGxi2byO6q6AwysAQVOh07gGR7VtbBzg4p4Zpp7FXYpNZXX0JS9y8lxyuFxFu6x1W2SFOUyYzEwXWBIHTXSuK1MoxzZFrz8/Qky0cJSapmm+i8vXxX+zT4py7iMOge7byqTEghoPSYJAnpXSvU12Phizjdo7qo8U1sRddyMYoDNAKAneT+HeJfW42ZbdtlJYf6syhEnuzEDTp96i6uzhg4rm/wAdWTdBTx2KT2SfPzzsvmdgrz56oUAoBQCgFAKAUAoBQCgPll7aGhg+qGRQCgFAaHHeHfubFyzmy5wNYmCCGGnuBXWm3u5qfgcdRT31TrzjJR+AYTF8OvNmw73bbiCbUNOWSCOvUiDEzVlfOnUwWJYa8Sn0teo0ljzDKfh5e+pL8r8fGJu3nvXFRWKJasM69vNAMZiTHT0rhqdP3cYqKzjdvBK0erV05Sm8ZwlFssTYGLviJ5dDmAbKHOkZlykEgfy36bVD7zMeF/8APfgT+7xPijt+/Xb7ntgxdCjxTbLayUDKPSAST+axPhz8JtDjx8eM+XtmxWhuKAUAoDm/6pAeNZ11yNprp5tD86/arjs3+yXqUHbH98fRlKqyKcUAoBQEryziFW/kuT4d5TZaCBAuQs66aGD+aj6mLcMx5rf6ErRzUbOGXKXwv5mpxbBGxeuWmOqNE9xuD8gg10qmrIKS6nG+p1WOD6Fs5I5VuG4mIvLlRfMindjHlMdAN9dZAqBrNXHhdcOfUtez9BPjVtiwlyOg43CrdRrbzlYQYJB+4qqhJxkpIvJwU4uL5M4zxrBFMVdtIhnxGCooJMEyoA32Ir0VM06oyb6HkdRU43yhFddl+C98qcmLaUXMQoa6YIXcJE/BO09P81V6rWub4a9l+S70XZ0a1xWrMvwUrmXgrYa84Ct4WaEZhv5VYgd4mJ9D2NWWnvVsE+vUqNXpnTN4Xw52fyyTPJPCbGIQyqvdW4pcOWEW9wVA+qToZ+dNDG1l1lb2eFjb1JfZ1FNsd1mSe+fDy9/7v+Ke3h7ahbYgvbVUUAasyqCB6b+y1VxUrJPL8S8k41RSS6pY+ZvVyOooBQCgFAKAUBiKAzQCgFAKAUAoBQCgFAKArvMPLiXCt61aTxUuLcMQpuBTLKdIJPQnr1qXRqZRzCT2ax6EHU6SM2rIx+JNP1x0Pnj/ADYuHtyLbeITCI4yTuC3XQEHt06EGs0aR2SxnbqY1OuVMM436J7e/fiiGs/qKBmD2i0HysrRI0gkEaHc/apD7NfRkRdsRTacfT2y5cL4hbxFsXLZlT+D1B9RVfZXKuXDItabY2x4oPY265nUUAoClfqRwXPbGIWc1sAMO6Tv8Ez7E1Y9n38Mu7fX8lR2rpuKHermufp/o5vVyefMTQGaAUBigLLwbjqJk/8Aai9iiVUXHaZ/ikCDBAyrI1Mb1Du08nn48R8PyWOn1cY4+Dinyy38l/H7OsCqE9MZoCnce4Tkx9nFnS0IN1v9JEIv3zIPZTVhTdmiVXXp+Sr1Gn4dVG/p1/C/P2LjVeWhEcxYC3fW0l0SniiTrpKuo1G0kge5Fd6LJQbceeCNqaoWpRnyz+mQnKvKdzC4l7hcFACq6auDlMntG3uD03k6nVxtrUUtyHo9BKi5zb25Lz5Fo4gsowIBAGbUwJXzL+RPxUKGzLGzdHxwjFC5aDK2YAsJ16EiJIBMbT1is2xcZYZimanHKZu1zOooBQCgFAKAUAoBQCgFAKAUAoBQCgFAYBmgOYfqRxMXcQtof9EEE92fKT9gF+Z7Vd9n1ONfE+v6POdq3Kdqgv8AH94KlU8qz1w+Je2QbbspGoKkjUbbb9fvWsoxksSWTaFk4PMXg7PwXiS3rayy+KFHiICCVYaNoOmYETtpXnLqnCT8Oh66i5WRW+/VeHtkjXI7igBFAQi8p4MEnwE1bNrJE9gJgL/btUl6u7GOIiLQadPPAvfvkevFuB4a5bAuW1CW5Iy+TLoZjLGnWNtK1qvtjLMXuza7TUzhiS2Xy/Bxda9GeQRmhkUBe+QeWTK4q7oN7S9TOmY+kbD57TV67VLDqj8/4Lvs3RPKun8l+/4OhVUl4KA+XQMIIBHYiaym1yMNJ8z6rBkrHOVp0R7gLtaZCl63vAOguIJ0ZTBPQjeImpukaclF885T/T9Sv1ylGLms8OMNfteaPW/x39tgbN5wbpKIJU/UxSQzEgEAka6SJ2Nax0/e3ygtt3+TaWq7nTxslvsuXjgiOTeMteu4i/ezSxRFg+UD+o+WPQAmT3PfWRq6VCMYQ83+NyLoNQ7Zzsn5Jfd4+XiW+1dVBGUW0jNJhRLFifYzJPvVe031yy0TUemF/Jsg1odDNAKAUAoBQCgFAKAUAoBQCgFAKAUAoBQHH+dMDctYu4XAi4xdCNipP+RoD9+teg0dkZVJR6Hle0Kpwvk5dd0QVSiEKA9cPiXtsGRmVhsykg/cVrKKksNZNozlB5i8Mv8AyFzLevXDYu+eFLB/5CCog9CNd6qtdpoQjxx28i87N1tlsu7nvtnJearC5FAKAEUBx3nLhi4fFOiABGAdQOgaZHp5g0DtFeh0lrsqTfPkeU19Kqvajye5CVJIZt8HtK+Isq4lWuICO4LAR7Haudrark1zwzrRFStipcm1+TuKKAAAAANABoAK8y3k9kljZGaAUAoBQHxetBlKsAQQQQeoIg/isptPKMNKSwyr2eENhrTYfwHxVgkmfEWd1OUqxUaRIIO/QTU13K2Ss4uGXp+9yvjp3TB1cLnH1X0w8fY2DwPDeGiW4shbni5Wmc2VkWQx6MV3kGI61p39nE3LfbH7N/6WnhUY/Dh5+eMdSZuWLdxWU+YGVYAmNRBEf8io6lKLTRKcYzTT3KRzLhsVhLtu5h7uIYMACp84WAAq7ZSInUidJJkzVlp5VWxcbEl9io1cL6JqdUm89OePD399yzcC4ldvp50W3dRgLqkmRopkL2YbSdN9ah3VQrezyny9+RYae6dsfiWJLn/zz95Je1cncQeo319D1qO14EpPxPSsGRQCgFAKAwGoDNAKAUAoBQCgFAKAUBWOfeCNibKm2ua5baQJglSIYD10U/FTdFeqptS5Mru0tNK6tOC3XtnKnQqSGBBBIIIggjQgjoavE87o8y008MxWQKA6t+nmBRMItwDz3SSxO+jFQB/bAn5PeqLX2OVrj0R6bsyqMaFJc3zLPUIsRQCgFAcl/UDGeJjHEaW1VB6/yP5Yj4q+0MOGlee55jtOzj1DXht+/wBlcqYV56YWy7uq2wS5Iygama1lJRTcuRtCMpSSjzOvcc5iSw6WVh7zvbATsGYAknYaTGvUdKoKdNKcXN7JJ7nqdRq41SUFvJtberJuoxMFAKAUAoBQHxcAiTEDWT00Imemk61lZ6GHjqUrjXPFu2r28MozKwUEjyRrmIjsdPzVjToJSalZy+5UajtOEE41c19DYwvNJbAPez2zfSMygERLgKCD37jTWtZaRK9Qw+F/wdIa7i0zsyuJc18yycPvW7yJfRR50EEgZo3ykjsZ0neah2RlBuD6E+qUbIqyPVG2VG/auZ1AbpQCenWgM0AoDC+u9AZoBQCgFAKAUAoBQCgFAKA41zg+bG3z/fH2VR/tXodIsUxPJ6951M/X9Ih6kkQluCcuX8VrbUBOrtovx1J9hUe7U11f3c/AlafR237xW3izsODwy2ra20EKgCj2GlefnJyk5PqerhBQiox5I9q1NhQCgFAcy/U3AhL6XB/1FM+6QJ94Kj4FXPZ0263F9P2ee7XqUbFNdV+Cn1YlSdG/S+yRbusbZEssOQRmEHQHqAQdu9U/aUsyik/kX/Y8WoSbXXn4n3+wuXeMF3SEtIGU5TB8sLr1bMzH/t9Kx3kY6TCe7fv35m3dTnr+KS2S29+rf0LnGtVxbGaAUAoBQCgOYc084Xne5ZtxbtgshgeZolTJOwOuwB9autNooRSnLd8zzus7RslKVcdly8/AqFWBVGaAvP6c8eIb9tcbynW1toZLMs+syPY1V9oafK7yPzLrsrVYfcyfp+zolVJenxZzR5on06+vp7dPWsvHQws9T6CjeNTvWDJmgFAKAUAoBQCgFAKAUAoBQCgFAcO4284m+d5u3P8A7tXpaViuPovweO1DzdN+b/JrWLRdlRRLMQoHckwPzXSTUVlnKMXKSiubO0cucNOGw1u0TJUEk9JYljHpJNec1Fve2OR67S09zVGD6f8ASSriSBQCgFAKAq36icPW5hTcOjWiCp9GIVh86fIFTtBY428PRlb2pSp0OXWPtnM+HYJ79wW7QzMfsPUnoBVzZONceKXI89VVK2XDDmdq4TgBYspaUkhFiT16k/ea85bY7JuT6nrqalVWoLobdczqKAUAoBQCgFAca5xwotYy8o0BYMP+8Bj+SdK9FpJudMW/eDyevgq9RJL1+p84PlrFXVzpYcqRIJKrI9AxBNJ6qmLw5GIaK+a4ox2+n5Ip0IJBBBBIIPQjce4runnkRmmnhm/y7aZsVYCgk+Kh0EwAwJPsACa5XtKqWfBnbSxcr4JeK/J22vNnsBQCgFAKA1OK3slp2H1BSVAMEsoLgDUTsdO010rWZJHO2XDBvr7ZnheJa7aS4yFCwBykyRO0/wDisWRUZOKecCqbnBSaxnobVaHQUAoBQCgFAKAUAoDX4hf8O1ccR5UZtdBoCdfStoR4pJeJpZLhg5eCOF21LEDckj7kxr8mvTtpHjIpyeDqfJvLbYdSb4tM4abcDMUkQ0MRInsPXvVHq9SrH8GcdfP5HpdDo5Ux/wDTDfTy+ZaahFiKAUAoBQCgPm5bDAhgCDuCJBrKbW6MNJrDMqoGwA9qxkzgzQCgFAKAUAoBQCgNcYG2HNzw0zkQXyjMR771v3kuHhzsad3Di4sLPibFaG5Vuc+WP3KBrIUXVJ38uZTJI7SWM69Se5qdpNV3TxPkVuv0XfRTh/cvf5Nbkrla5hrr3bpWYKqAZ0keb5ittZq42xUYmmg0MqZuc/RfyXKq8tT4vCVIkjQ6jceo0OvxWVzMS5GjwHif7myLmRk1IOYRJGjR1iZGsbGul1Xdz4c5OOnu76HFjBI1yO4oCEs4K7exBuYgKLdpv6CKZkwQXfTeNh019CZLnCFfDDm+f8IiRrsnbxWck/hX7f69sm6jEsUAoBQCgFAKAUAoBQEbzHiBbw15iCYQ6a9uvp3rtp48VkV5nDUz4KpS8ihfprglfEFy4BtrogJDGYE+qjb3Iq07Rm1XjHPqUfZNSdjlnkuX79Dp9Up6MUAoBQCgFAKAUAoBQCgFAKAUAoBQCgFAKAUBp8O4cljOEmHdnMmYLRIHYeldLLJTxnosHKuqNeeHq8m5XM6kDxK3dxN/wChTDoUdrkibhUqyosGVE6k7+XppMqtwrhx5zJ7Y8PMh2qdtnd4xFYbfjjfBOIgUQAAB0AgVGbzzJaSWyPqsGRQCgFAKAUAoBQCgFAKAUAoCH5twJvYV1UEtEgDfQHbufTrUjS2KFibIusqdlMooiP06t20tOsr42b+oJ1j+PxrHvNSNe5Smn/j0IvZcYQra/wAs7/r36lstZtc0b6QSdPtvUB46Fms9T7rBkxNAZoBQCgFAKAUAoBQCgFAKAUAoBQCgFAKAUAoBQCgFAKAUAoBQCgFAKAUAoBQCgFAKA+VQCYAE7wN6zkxhH1WDIoBQCgFAKAUAoBQCgFAKAUAoBQCgFAKAUAoBQCgFAKAUAo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0" y="117157"/>
            <a:ext cx="7772400" cy="1077218"/>
          </a:xfrm>
        </p:spPr>
        <p:txBody>
          <a:bodyPr/>
          <a:lstStyle/>
          <a:p>
            <a:r>
              <a:rPr lang="en-CA" dirty="0" smtClean="0"/>
              <a:t>Business Students’ First Year Experience (BSFYE) Project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495800"/>
          </a:xfrm>
        </p:spPr>
        <p:txBody>
          <a:bodyPr/>
          <a:lstStyle/>
          <a:p>
            <a:r>
              <a:rPr lang="en-CA" sz="2400" dirty="0" smtClean="0"/>
              <a:t>The three year study was launched in Fall 2012</a:t>
            </a:r>
          </a:p>
          <a:p>
            <a:r>
              <a:rPr lang="en-CA" sz="2400" dirty="0" smtClean="0"/>
              <a:t>This paper reports on the first two years of the study</a:t>
            </a:r>
          </a:p>
          <a:p>
            <a:r>
              <a:rPr lang="en-CA" sz="2400" dirty="0" smtClean="0"/>
              <a:t>The study was aimed at </a:t>
            </a:r>
            <a:r>
              <a:rPr lang="en-US" sz="2400" dirty="0" smtClean="0"/>
              <a:t>all UofR students enrolled in a BUS100 course</a:t>
            </a:r>
          </a:p>
          <a:p>
            <a:r>
              <a:rPr lang="en-US" sz="2400" dirty="0" smtClean="0"/>
              <a:t>Data was obtained through two student surveys, two course assignments and the university’s Student Information System</a:t>
            </a:r>
          </a:p>
          <a:p>
            <a:endParaRPr lang="en-CA" sz="2400" dirty="0" smtClean="0"/>
          </a:p>
          <a:p>
            <a:endParaRPr lang="en-CA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1028" name="AutoShape 4" descr="data:image/jpeg;base64,/9j/4AAQSkZJRgABAQAAAQABAAD/2wCEAAkGBxQSEhUUExQUFhUXGBgbGRcYFxcXHRscGxkWFxofHSAfHCggHRslHB4VITEhJSksLy4uGh8zODMtNygtLi0BCgoKDg0OGxAQGzIkICYwNDQuLzQsNDQ0NC8sLCwrLy80LDAsLCw0NTAvLCwsMCwsLywvLDQsLCw0LCwvLCwsLP/AABEIAKQBNAMBEQACEQEDEQH/xAAbAAEAAgMBAQAAAAAAAAAAAAAABQYBBAcDAv/EADoQAAIBAgQEBQMDAwMDBQEAAAECEQADBBIhMQUGQVETImFxgTKRoQcUQiNisVLB8EOC0RYkorLxFf/EABoBAQACAwEAAAAAAAAAAAAAAAAEBQECAwb/xAAwEQACAgECAwYGAQUBAAAAAAAAAQIDEQQhEjFBBRNRYXHwIoGRobHB0RQyQuHxI//aAAwDAQACEQMRAD8A7jQCgFAKAUAoBQCgFAed+8qKWYhVG5OgHvWUm3hGJSUVlkPxDmvDWiBmZyYIyKWkHYg7HvodiKkV6Syfl6kWzXVV9c+hG47ny3biLF8g/wAmXID7Tv36V2hoJS/yX5I9nakIf4v6Y/JrYHn1rhhcKSJ1IuCFHckqAD7kDfWt59nqK3n9jnV2o7HtX9/aJa5zphA2U3DPWFMA9s30/Y1wWiuazgkvtHTp8PF79eRq8Q54sKjm1/UZSANVEyAQwBOYruNBII1jet4aCxtKWxzs7TqUW4b/AE+pXcR+oOIZj4aWlXoGBY/JzAfgVMj2dWl8TZXy7WucvhSS99cokeE87XXaHFh9tENxCJ0/kCCBuTsOumtcbdDBL4cr1x+iTp+0ZyeJcL9Mr8lqwvHbFxgiXFdj0SWH3AioMqLIrLWCyhqapvEXl+RJVxO4oBQCgFAKA83vAMF6kE/A3rKTxkw5JPBlLqkkAgkRMEGJEifijTQTT5H3WDJgmKATQGaAUAoBQCgFAKAUAoBQCgFAKAUAoBQCgIT/ANRIWICkW1MNeuEWrY2GhbU6lRtGu9Sf6Z43e/gt2Rf6qOeWy6vZfczZ4kzIwd7du59SKIY5B/KAxzzDmFPpvWHUk1hNr9/r5iNraabSfT0+u/Xkal3iJuK6lrd5drgtC6WKOPIygZoMgggSOsiIroq+Fp4a8M45rn4HN28SaymuuM5w+TXP9+OehVbnCSgizdv3VJcQqXfDQCcqscwhgw1M6QNNanK7i/uSX0y/ftlb/T8O0JNrfxwvLn4/8Njlvle5fdnxQOUGCrh8x0nykEAA6aia01GqjWuGr7G2l0U7ZOV/0Z88wtiCGw6YWyUTyr4eHusVzdVYrlBIA1H3MTWdP3axY5vL8ZL/AKY1fetOqMFheEXt88YKdessjFXVlYbqwKkfB1qxUlJZTyVEouLxJYZ8VkwKAxQHY+UcClrDpAOZlGZjEnTSIJGUdIMbnck157VWOVjyes0VUYVLHMm6jEsUBVuPLixiLYsu7JcdZUKAqLGVgWBBGkt3nbpU2h0uD41ul72K/UK9WLgbw34bJdd/ubnA+Em2cxuYnSVFu5czoPURGYds2oHaud1yltheqW/v0OtFDi85l6N5XvwyTtRiWat7h1pyWa2hY7kqJOkanfat1ZNLCZzdUG8tI+7uFQrlZQV6g7REGe4jTXpNYU5J5Rs4Raw1seeGx1lm8O26MYnKhBgaATGg6RNbSrmlxSRrGyDfDFo265nQUBXMVgLVq4+IXElLgTK2ZkIMiFzjLmY6aCROWBFS42TnFVuOV8/sQZ1QhN2qeHjfl8s9feBwjm3Dvbm5fQMDBLL4c7wQpZtPnp0pbo7Iy+GO31MU6+mUMyms/T7bliVgRIMg7EVEJ/MzQCgFAKAUAoBQCgPNcQpAIZSCAQZEEESCO4IrPC08YNVKLWUzD3wGVfNLTBCsRp3YDKvyRNZUW02HJJpePl+z1rU2NbFcQtWo8S4iTtmYLP3NbxrnL+1ZOc7YQ/uaXzPWziFfVWVh6EH/ABWri1zRupJ8melYMnleuQCBGbKSFkSYjafUr9xWUvoat9Opz8YziKWw+Itm6CTFtrdvSADmOUZhrsog6HaNbbg00pYg8eeX7+ZSKzWRjxWx4vLC+v8AC/Bs8I5kwovqn7YWjnyZ3EvrmUFiRIP0AyT9R6DXS3TWuHFxZ6+XvmdKdbQrOHg4XnGXz+f25vr5Htxk3Ee81y1YtIfByX8qsA2dd/5ORqRoAMoJGuutXDJRUW298r5fY6XucZSckktsS88/V/oiuYLVuywZrNm7mttc8eGy3bjNMCHIAgzHXpGld6HKawpNYeMeC+hF1KhW+JxTym+Lo3n1/wCnty7zglnLbZQLZygBEyLbJPnJJYlhrJNa36KU8yXP1znw6G2m7RhXiElt5LCXjzZfsHi0uqHturqeoM//AIfSqqcJQeJLBdQsjNcUXlFe5+4T41gMqTdVhlMquh3BLEaeneKl6G7gnhvZkHtLT97VlLdcvbOWXbZVirCCpII7EGCPvV4mmso81JOLwz5rJg3uH4HOC7BsgiSAIGoBLayBrvt6iuVlnC8LmSKaeJcT5e/f7O0YLCraQKuw9Inp/wCK85OTk8s9bCCisI961NhQCgPG7i0X6nVfdgOoH+SPvWyhJ8kaucVzZ7VqbCgKlhlGMxl9b+bJZyhLDGAwMnOywMw0BEzE+lT5f+NMXDm+b/WStgu/vmrOUeUfHzwTXGuJ28HYLkAAaKoAEsdgBp6n2BqNTVK6fCiVqLoaeviZrXuZ7KWluP5ZySpklSyI8NA0MMP89DW60s3JxW//AHH6NJayuMFKW3L7pP8AZQOZuZb9/wDpXALeUyQjGDI0nXUQQR/yLXTaWuv4o7+pR6zW22fBJYx4MrgFTCvNrBvaXzXFNzsgJUHUTLAyNJgAHWPY6TUntF48/wDR0rda3ms+XL7ly4Tz8tvyPZItKAqeGcxAGgnM2unWq63s9y+JS365/wBFtT2rGHwuOy5Y/wBlh5d5ot4hSGZc6gs0Bl8o6wSem8E1E1GllW9lsT9LrYXLd7r5Gvx3jmGQLiEuo1wTbXL/AFdCVLygdZGg1nqN5rami1vu2sLn4em+GaajVUxXeRkm+S6+Gdso3eGcYwl118NhnFtYkMIUmACTpMxpM6+tc7KboJ8S2ydqtRRZJcL3x9iaS4DsQfY1Hw0Sk0z6rBk87l5VIBZQW+kEgExvA61lRbWUYcknhs9KwZFAcIbGObYtFibYbMFOwaIn7TpXp+CPFxY3PFuybhwN7c8E/wArcVxdmWto92yoGdDJAEMQVP8AHQHbTbQ6VF1NVM9pPD8Sdo79RXvFOUeq/gvdvmK3cwj4geJaUAgM1ssR0BAEhhPrHeKq3ppRtVezfqXUdXCdLtWUvQ5Vxd815nN0XS3mLgETPSCNI2jpFXtSxBLGMdDzOofFY5OXFnqaYFdDib+D4zftAi3euKCCIzEjXtOx9RrXKdNc95RRIr1N1axGTPO5xK6XFzO2cbMDBGkH7jQk6nrNZVUFHhxsau+xy487+/fmbtnmK9GS8zXrTGWRzJ31ht16jtrtXN6aGeKCw/fQ7Q1tmOGx8Ueqf8mP/wChh1AyYYGSQ4uXGeV0iGABVpnVY29ad3Y3vP0wv0Y76lLav1y8/fp8v2SGK5oR0yLYyIttkRM5dMzEeZlgAkDMQYmYrlHSNPLll53eNyRPXxlHhUMLGEs5X0Pbh3FsTfwzYdUd2Kott5ChQrGddPPqq77AbQSdbKaoWKxvC6r306m9OovtpdaTb5J++vT2y543hSvhAl8DyqDcygsfKuuQgDzEgHbXURrVdC1q3MPl8/EtrKFKnhs6c/l4Yx+PkUrkfi12wtwpZ8VCyZ8p84mQCB1H/Jqy1tMbGsyw+ngU/Z186k+GPEsrOOf0OhcYtB8Oxe2zQufwwxBLKMwEqZmRGlVFTcbFh+WS9vSlU+JZ649N+hxnG3xcuO4AAZiwA0AkzFejhHhio+B5KyfHNyXVkrwLli/iWXyMlswTcYEDL/bI8xI26Vwv1VdSe+X4EnTaG25rbC8f4L1w/lPC4QG65ZysNmc6LHUKoH5mquzV23fCtsl1VoKNP8b3x4kvheO4e7c8K3dRngmAe28HYn07Sa4S09kY8UlsSoaqmc+CMk2SNcTuKAqnPnHvAt+GjxdcbDov+onp2A61O0Wn7yXE1sit7R1fdR4Yv4n7yc3xlm8Aly6Hi5JVmJOaOonXrM/3T1q4hKDbjHG3M8/ONiSlPO/LJZuWeLY8KDaIxFtSA1tnXMskxJYhhOsGSP8AFQ9RTp84l8L8ff8AosdJfqsZh8S6pvdfX7cya4jz1bVnyEXFyJlC5lJcs2YZssBQAvSTOkzpGr0Emlnb+CXb2pXFvh32WPXLzuQlz9QLzCDasx1+vvKwZ0jT/OlSV2dBdWQ32vY/8V9/fvoQ2I49ev2vBvMHBYMrNoVad52iCw12mpEdPCuXHBYIktVZbDu7Hnwb6Hzxa7aMLALratL4i5iCUGUjUxlyhdQNSCdqzUprfo29vUXyre3VJLK5bf6xyXMjr15nMsZPc7npr3+a6qKWyI8puTzI+K2NRQCgFAYoBQGzgMdcsEtaYoxXKSN4JB/2FaTrjNYksnSq2dTbg8M3rnM2KZCjXmMlTmmGEToGEGDOvsK5LS1KWVE7PXXuPC5fz9USXL3OGItGLma/bG4OrqJ3B3PsfxXG/RVzXw/C/sSdL2jbB4l8S+69+Zf8LzBYvWrly3dQBB5i8gKSNMwMGCe28GDVVLT2QkoyXMu4aqqyDlCS2+xy/jfFb73mdrwOaCPCunIBGkCZHsdZ3q7pqrUMKP1W55zUX2ym5OfPwlt+SY4byBfcqbxW2hBLAHMwg7dpPeTFR7O0K0nwbslVdk2ya43hff8Agv3BeEphbfh2y5WZ8zTrAmO07wOs1VXXStlxSLyiiNMeGPI2byEKxT6iIAMlZ6Eidp3itE8vc6STSeOZx7mJMV4hbFByygLmKgCPqAlRl/kPk16DTurhxX7/AGeU1Sv483ZyuuP426khY5IxLToAQoOsBSTBygzqYOpiJBE9a5S11S9/f3ud49mXS9/bP7xjoRHE+DX8PHjW2QHQGQQT2lSRPpUiu6uz+x5Il2mtp/vjg0a6nEUAoDY4bgzeupaBALsBJ2Hc/aa0smoRcn0OlNbsmoLqdcwXLVi3ZW0FmCCWO7EEkFoiYkwDtp2qgnqbJT4snqa9HVCCgl78yA5/4gllrKm1avHI8C4WbKDkAJGbWSDqdfLod6laGuU1J5a5cvmQe0ro1yinFSeHz6cj75PwmGVExCnKXcqofIWViSMoYCSCBs3TXSsaudrk630Xt4/g20NdCirY7ZfXGc+Gf5LrVcWxzrj3Itw3i1kzbdlkE+ZczHNHdVEHv9qt6NfFQxPmih1PZc3ZxQ5N/NZe/wBDoGGsLbRUUQqgKB6AQKqZScm2y8jFRiorkj7uWwwIIkHQiibTyjLSawzS4dwaxYJNq0iEzJA11MxO8em1dLLrLNpPJyq09VW8IpG8TXI7EDznxh8LYz2wMzHLmJ+mesdTUrSUxtsxIha/USoq4onNOEMl/F2ziWLLcfznWWJByjTWC2UadD0q5tzXU+76LY89Q423rvXnL3JrnDhN43281tbSIBaDXEtgIB9KgkayD+NajaS6CgueW99s7+JM1+nsdj3Siltult4Iq9jFOgZVYgOAGA2MGR8g7HcVOcIyabXIrY2SimovnzPKtjQUAoBQCgFAKAUAoDKqSQACSTAA1JJ2A9aw3gJZeEbFzht5ZzWboyiWm24gdzpoPWtFZB8pL6nR02LnF/Rk0nKLiwl+7cW2rEaQWIU7HTdjpCgE6j1iO9ZHjcIrPv3uTI9nS7tWTePfvY+cPydirjgC2UQkwzkaDcFgNZjsN52rMtbVFc8vyMR7OvlLHDheZ0Hlrl4YRSufxCY1KAEdwDvl20J0171U6jUO55xgvdJpFRHGc/I3bWDtorKiAJqDbCQhLQTpl1BmDEjfsa5OcpNNvfxzudlXCKcYrbwxsci5gxNw3iLltLLKIyIgQRJIPqTO/WvQURjwZi8+eTy2qsn3mJLhx0S9/U7XXmz1woDBagyal7BeIwN2CqnMqdMw2JP8iNx0B11IBrop8K+E5yr42uLp09+/sbNm0EUKJgdyWPySSSfU1o3l5ZvGKisI+MXhluIUbY/cdiPUVmMnF5RicFNYZyHmnhP7e75dUfMVMEDRirL7gjbpIq/013eQ35o8trdP3Vm3J+8ENUkhigMEUBb+Cc+XrUi+DeXodFYfiG+fvVfd2fCe8Ni00/atkNrPiX3Pf9SeIq5soF1y+IH0+lxECPVZPsK17PrcVKWfLHodO1rlJxjjzz5MpSsRqCQZBBGmo2PuKsfUp8tcjsHLPMlvFjL9N0KCykg6aAkEdJjeDrtVBqNNKp56Hq9JrIXrHJ+BO1FJgoBQCgKZxzjC+KL6lgmGveHcBIXOSNcgOpZfNpAkZoJk1Y00vh4Hzksry9fX+Cq1GpXH3i5QeH558Ou3yzuTnHL1p8Mzk2WGUtbNzKVLhSV36z/vUWmM1Ylv548CZqJQdTe3is8s9Cp8Px+Dt3zinv8AnKhcqK51ygFj5dyIMDaSNTU+dd0q+6UdvexWV26aNvfSnvy2z9eX/PUqnHOKNibpdoiWy6AEKWLAGNyJip1NSqjwoq9Te7p8T88emTQrscBQCgFAKAUAoBQCgFAXf9PcFhwfGuXEN0ZsiTBUKDmMHUmD0EAdZmKzXzsfwRW3Vlz2XVUv/STXF0Xh4nRSKqC+KFxM38TxUWgT4dhkaBsBlVixEiSc2XTUA+9Wtfd1aXj6yKW123a1QXKOH79c4L9VUXQoDBaKA1ne5PlRY9W1+Y0/JrdKPVmjcuiNqtDcxlFAZoBQCgFARPMvCFxNoq26yyjpmgxPX7Eb1309zqnlEbVUK6GGcZciTlnLOk7x0n1r0Sz1PJPGduRismBQCgPu7eZozMzZQFEkmFGwE7Aa6VhJLkZcm+bJblzD2Ll1LV0SXmWJYBYBgAKRJJiSSN4Gupj6iVkYuUehL0kKpzUJrn18Pp76F+w3DXsMhwSWTZAIYM752JYZiDsSAsAkn7b1UrY2Jq5vi9Ni7jTKpruEuHru8vf3zLMKhlgKAUAoCvcz8PtCwT+38RVLOUSE1IMsYhj6wZgnepemsm7P7sdM/ohauqHdN8GUt8L8nLeIY9rxWdETS3bE5UGmgn2Ek6mruutQ9XzfieatudmM8lyXgaldDkKA2P2VyGPhuAurEqQF9ydBWnHHxN+6nu+F7eR4VuaCgFAKAUAoBQCgFATnKnCjeN5tMqWboJPRnRkX3OrH49qi6q1QUV4tfZ5J2hodjk+iT+rWEdfGgE71589QedrCqrO4HmeMx75RC/YVs5NpLojCgk3Jc2e1amxiKAAUBmgFAKAUAoBQCgPPELKsBuQR+KzF4ZiSymcFAjQ6EdK9SeJxgzQCgFAbXDeHvfuKiCSSBPaZ1PoACfg1zssjXHikdaaZWyUYnVeFcq2LVpUZA7aF21GcgEeYTBXU+UyKo7dXZOTaePDy9+J6ajRVVwUcZ8fP34cidAqKTDNAKAUAoDmvMHOGItYi9bR0KKxUSg00g676GauKNHXKuMmt/U8/qu0bq7ZQi1heRtcI5NRMObt9S9xVZwgzFYCSqkD6jO4B9PfS3WylZww2XLPz5nWjs2EauO1ZfPHy5eZ6YzlSYw7LAHiHD3kjRSc3h3QYLEEmCD3OmtYhq8fGvLK/aNp6BP8A82vHha+uGvfy3Kxwrhxt+Hib6nwEu5WA1bMsmCsaDMADMfmam22cWa4P4mitopcMXWL4U9/HK8vXxLFi+bsHf8VbuHuBXAGcZSxy6iddCDtBNRI6O6GHGSyifPtHTW8UZweH1KLdjMcs5ZOXNExOkxpMRMVZrONylljLxyPmsmBQCgFAKAUBtcP4dcvki2pOUFmMGAACdYHpoOtc7LI1rMmdaqZ2vEETXLPKr377JeD21txn2DSRKrrtI1mDoPWo+o1argnDdvkS9JoJW2ONiwlz/gu93hi4bD28Pac2zccKLmXMxchnzbjWVHsBHtWK122OySzhcvLkXTpjTUqoPGXzx155+xO2LWUCWLGILGJP2AH2AqK3klxWFvuetYNhQCgFAKAUAoBQCgFAKAUBzjnnldluG/a8wuOAUA1DN1HcM35YbzVxotUnHgl0XMoO0dC1LvYb5fLz/wBlJqyKcxQCaGDo/wCnXA3tg4h9BcUZF9Nwx7abehM1T6++Mn3a6c/4PQdl6WUF3suq2X7LvVaXAoBQCgFAKA5jzPxrDjFE2sPadkJDO+YAuDvAMMBG539qutNRY6sSk0n08jz2r1VKuzCCbXV+P7Iu9zdjGJPjsPQKgA/+Nd1o6F/iRZdoal78X2X8HRuWeJWb6qyOHvC2guTIaQBJg9z1HYamBVPqKp1vDWFnYv8ASXV2xTi8yws/8POyuCxaXERrTq5JZRKvmn6t59tPxWX39LUmmmvpgxH+n1EXGLTT5+OfEpnO/CMPhhbFkeZ2Y/UWhQFEak/yJ/4KsdHdZbnj6fkqO0dPTSkoc359CqVPKwzQCgFAKAUAoCf5IvAYpUZ7iJc0hGK5mElAxBBjfbr6E1E1i/8AJtJNr2yd2dJK5RbaT8PHodCxeFNnENiUEl0W14agDM5YkO5noIXbT2qpjPjr7t9HnPl4Ivp18Frtj1WMefi/wfGD4XiHxC4i/cWEDZLKjRSy5SZnffvvWZ21qt1wXPmzEKbZWqyyWy5In6ikwUAoBQCgFAKAUAoBQCgFAKA8cZY8RGSYzAiRuCdiPUHWtoy4ZJms48UWjlvOPA2tHxgsKxIuRoBckyQNYR/qGpiY00q70l6muDw5en+uR5vX6WUH3iWz5+v8Pmja/Tjhdu9dutcQP4YXKG1ALZtxsduu32rTtC2UIpReMnTsqiFk5OazjGPnk6COF2FQp4VsISSVyjLPeNhVT3s3Liy8l6qa1Hh4Vg+OA2TbsW7bMGKDKGXYqpKr85QsjvWb5KU3JdTGni4VqLecbfx9iQrkdhQCgFAKAgeb+PftLQZYNxzCKdtN2PWBp8kVK0un76WHyXMha3Vf08Mrm+RyK7cLMWYyzEknuSZJ+9X6SSwjy0m5Nt82fNZMBWIMgkEdRoawE2nlGIrJglMPw1bmFe6k+JZYeIOhttMMPUEEH0E1wla42qMuT5evgSo0qdLnHnHn6eJ4cGxi2byO6q6AwysAQVOh07gGR7VtbBzg4p4Zpp7FXYpNZXX0JS9y8lxyuFxFu6x1W2SFOUyYzEwXWBIHTXSuK1MoxzZFrz8/Qky0cJSapmm+i8vXxX+zT4py7iMOge7byqTEghoPSYJAnpXSvU12Phizjdo7qo8U1sRddyMYoDNAKAneT+HeJfW42ZbdtlJYf6syhEnuzEDTp96i6uzhg4rm/wAdWTdBTx2KT2SfPzzsvmdgrz56oUAoBQCgFAKAUAoBQCgPll7aGhg+qGRQCgFAaHHeHfubFyzmy5wNYmCCGGnuBXWm3u5qfgcdRT31TrzjJR+AYTF8OvNmw73bbiCbUNOWSCOvUiDEzVlfOnUwWJYa8Sn0teo0ljzDKfh5e+pL8r8fGJu3nvXFRWKJasM69vNAMZiTHT0rhqdP3cYqKzjdvBK0erV05Sm8ZwlFssTYGLviJ5dDmAbKHOkZlykEgfy36bVD7zMeF/8APfgT+7xPijt+/Xb7ntgxdCjxTbLayUDKPSAST+axPhz8JtDjx8eM+XtmxWhuKAUAoDm/6pAeNZ11yNprp5tD86/arjs3+yXqUHbH98fRlKqyKcUAoBQEryziFW/kuT4d5TZaCBAuQs66aGD+aj6mLcMx5rf6ErRzUbOGXKXwv5mpxbBGxeuWmOqNE9xuD8gg10qmrIKS6nG+p1WOD6Fs5I5VuG4mIvLlRfMindjHlMdAN9dZAqBrNXHhdcOfUtez9BPjVtiwlyOg43CrdRrbzlYQYJB+4qqhJxkpIvJwU4uL5M4zxrBFMVdtIhnxGCooJMEyoA32Ir0VM06oyb6HkdRU43yhFddl+C98qcmLaUXMQoa6YIXcJE/BO09P81V6rWub4a9l+S70XZ0a1xWrMvwUrmXgrYa84Ct4WaEZhv5VYgd4mJ9D2NWWnvVsE+vUqNXpnTN4Xw52fyyTPJPCbGIQyqvdW4pcOWEW9wVA+qToZ+dNDG1l1lb2eFjb1JfZ1FNsd1mSe+fDy9/7v+Ke3h7ahbYgvbVUUAasyqCB6b+y1VxUrJPL8S8k41RSS6pY+ZvVyOooBQCgFAKAUBiKAzQCgFAKAUAoBQCgFAKArvMPLiXCt61aTxUuLcMQpuBTLKdIJPQnr1qXRqZRzCT2ax6EHU6SM2rIx+JNP1x0Pnj/ADYuHtyLbeITCI4yTuC3XQEHt06EGs0aR2SxnbqY1OuVMM436J7e/fiiGs/qKBmD2i0HysrRI0gkEaHc/apD7NfRkRdsRTacfT2y5cL4hbxFsXLZlT+D1B9RVfZXKuXDItabY2x4oPY265nUUAoClfqRwXPbGIWc1sAMO6Tv8Ez7E1Y9n38Mu7fX8lR2rpuKHermufp/o5vVyefMTQGaAUBigLLwbjqJk/8Aai9iiVUXHaZ/ikCDBAyrI1Mb1Du08nn48R8PyWOn1cY4+Dinyy38l/H7OsCqE9MZoCnce4Tkx9nFnS0IN1v9JEIv3zIPZTVhTdmiVXXp+Sr1Gn4dVG/p1/C/P2LjVeWhEcxYC3fW0l0SniiTrpKuo1G0kge5Fd6LJQbceeCNqaoWpRnyz+mQnKvKdzC4l7hcFACq6auDlMntG3uD03k6nVxtrUUtyHo9BKi5zb25Lz5Fo4gsowIBAGbUwJXzL+RPxUKGzLGzdHxwjFC5aDK2YAsJ16EiJIBMbT1is2xcZYZimanHKZu1zOooBQCgFAKAUAoBQCgFAKAUAoBQCgFAYBmgOYfqRxMXcQtof9EEE92fKT9gF+Z7Vd9n1ONfE+v6POdq3Kdqgv8AH94KlU8qz1w+Je2QbbspGoKkjUbbb9fvWsoxksSWTaFk4PMXg7PwXiS3rayy+KFHiICCVYaNoOmYETtpXnLqnCT8Oh66i5WRW+/VeHtkjXI7igBFAQi8p4MEnwE1bNrJE9gJgL/btUl6u7GOIiLQadPPAvfvkevFuB4a5bAuW1CW5Iy+TLoZjLGnWNtK1qvtjLMXuza7TUzhiS2Xy/Bxda9GeQRmhkUBe+QeWTK4q7oN7S9TOmY+kbD57TV67VLDqj8/4Lvs3RPKun8l+/4OhVUl4KA+XQMIIBHYiaym1yMNJ8z6rBkrHOVp0R7gLtaZCl63vAOguIJ0ZTBPQjeImpukaclF885T/T9Sv1ylGLms8OMNfteaPW/x39tgbN5wbpKIJU/UxSQzEgEAka6SJ2Nax0/e3ygtt3+TaWq7nTxslvsuXjgiOTeMteu4i/ezSxRFg+UD+o+WPQAmT3PfWRq6VCMYQ83+NyLoNQ7Zzsn5Jfd4+XiW+1dVBGUW0jNJhRLFifYzJPvVe031yy0TUemF/Jsg1odDNAKAUAoBQCgFAKAUAoBQCgFAKAUAoBQHH+dMDctYu4XAi4xdCNipP+RoD9+teg0dkZVJR6Hle0Kpwvk5dd0QVSiEKA9cPiXtsGRmVhsykg/cVrKKksNZNozlB5i8Mv8AyFzLevXDYu+eFLB/5CCog9CNd6qtdpoQjxx28i87N1tlsu7nvtnJearC5FAKAEUBx3nLhi4fFOiABGAdQOgaZHp5g0DtFeh0lrsqTfPkeU19Kqvajye5CVJIZt8HtK+Isq4lWuICO4LAR7Haudrark1zwzrRFStipcm1+TuKKAAAAANABoAK8y3k9kljZGaAUAoBQHxetBlKsAQQQQeoIg/isptPKMNKSwyr2eENhrTYfwHxVgkmfEWd1OUqxUaRIIO/QTU13K2Ss4uGXp+9yvjp3TB1cLnH1X0w8fY2DwPDeGiW4shbni5Wmc2VkWQx6MV3kGI61p39nE3LfbH7N/6WnhUY/Dh5+eMdSZuWLdxWU+YGVYAmNRBEf8io6lKLTRKcYzTT3KRzLhsVhLtu5h7uIYMACp84WAAq7ZSInUidJJkzVlp5VWxcbEl9io1cL6JqdUm89OePD399yzcC4ldvp50W3dRgLqkmRopkL2YbSdN9ah3VQrezyny9+RYae6dsfiWJLn/zz95Je1cncQeo319D1qO14EpPxPSsGRQCgFAKAwGoDNAKAUAoBQCgFAKAUBWOfeCNibKm2ua5baQJglSIYD10U/FTdFeqptS5Mru0tNK6tOC3XtnKnQqSGBBBIIIggjQgjoavE87o8y008MxWQKA6t+nmBRMItwDz3SSxO+jFQB/bAn5PeqLX2OVrj0R6bsyqMaFJc3zLPUIsRQCgFAcl/UDGeJjHEaW1VB6/yP5Yj4q+0MOGlee55jtOzj1DXht+/wBlcqYV56YWy7uq2wS5Iygama1lJRTcuRtCMpSSjzOvcc5iSw6WVh7zvbATsGYAknYaTGvUdKoKdNKcXN7JJ7nqdRq41SUFvJtberJuoxMFAKAUAoBQHxcAiTEDWT00Imemk61lZ6GHjqUrjXPFu2r28MozKwUEjyRrmIjsdPzVjToJSalZy+5UajtOEE41c19DYwvNJbAPez2zfSMygERLgKCD37jTWtZaRK9Qw+F/wdIa7i0zsyuJc18yycPvW7yJfRR50EEgZo3ykjsZ0neah2RlBuD6E+qUbIqyPVG2VG/auZ1AbpQCenWgM0AoDC+u9AZoBQCgFAKAUAoBQCgFAKA41zg+bG3z/fH2VR/tXodIsUxPJ6951M/X9Ih6kkQluCcuX8VrbUBOrtovx1J9hUe7U11f3c/AlafR237xW3izsODwy2ra20EKgCj2GlefnJyk5PqerhBQiox5I9q1NhQCgFAcy/U3AhL6XB/1FM+6QJ94Kj4FXPZ0263F9P2ee7XqUbFNdV+Cn1YlSdG/S+yRbusbZEssOQRmEHQHqAQdu9U/aUsyik/kX/Y8WoSbXXn4n3+wuXeMF3SEtIGU5TB8sLr1bMzH/t9Kx3kY6TCe7fv35m3dTnr+KS2S29+rf0LnGtVxbGaAUAoBQCgOYc084Xne5ZtxbtgshgeZolTJOwOuwB9autNooRSnLd8zzus7RslKVcdly8/AqFWBVGaAvP6c8eIb9tcbynW1toZLMs+syPY1V9oafK7yPzLrsrVYfcyfp+zolVJenxZzR5on06+vp7dPWsvHQws9T6CjeNTvWDJmgFAKAUAoBQCgFAKAUAoBQCgFAcO4284m+d5u3P8A7tXpaViuPovweO1DzdN+b/JrWLRdlRRLMQoHckwPzXSTUVlnKMXKSiubO0cucNOGw1u0TJUEk9JYljHpJNec1Fve2OR67S09zVGD6f8ASSriSBQCgFAKAq36icPW5hTcOjWiCp9GIVh86fIFTtBY428PRlb2pSp0OXWPtnM+HYJ79wW7QzMfsPUnoBVzZONceKXI89VVK2XDDmdq4TgBYspaUkhFiT16k/ea85bY7JuT6nrqalVWoLobdczqKAUAoBQCgFAca5xwotYy8o0BYMP+8Bj+SdK9FpJudMW/eDyevgq9RJL1+p84PlrFXVzpYcqRIJKrI9AxBNJ6qmLw5GIaK+a4ox2+n5Ip0IJBBBBIIPQjce4runnkRmmnhm/y7aZsVYCgk+Kh0EwAwJPsACa5XtKqWfBnbSxcr4JeK/J22vNnsBQCgFAKA1OK3slp2H1BSVAMEsoLgDUTsdO010rWZJHO2XDBvr7ZnheJa7aS4yFCwBykyRO0/wDisWRUZOKecCqbnBSaxnobVaHQUAoBQCgFAKAUAoDX4hf8O1ccR5UZtdBoCdfStoR4pJeJpZLhg5eCOF21LEDckj7kxr8mvTtpHjIpyeDqfJvLbYdSb4tM4abcDMUkQ0MRInsPXvVHq9SrH8GcdfP5HpdDo5Ux/wDTDfTy+ZaahFiKAUAoBQCgPm5bDAhgCDuCJBrKbW6MNJrDMqoGwA9qxkzgzQCgFAKAUAoBQCgNcYG2HNzw0zkQXyjMR771v3kuHhzsad3Di4sLPibFaG5Vuc+WP3KBrIUXVJ38uZTJI7SWM69Se5qdpNV3TxPkVuv0XfRTh/cvf5Nbkrla5hrr3bpWYKqAZ0keb5ittZq42xUYmmg0MqZuc/RfyXKq8tT4vCVIkjQ6jceo0OvxWVzMS5GjwHif7myLmRk1IOYRJGjR1iZGsbGul1Xdz4c5OOnu76HFjBI1yO4oCEs4K7exBuYgKLdpv6CKZkwQXfTeNh019CZLnCFfDDm+f8IiRrsnbxWck/hX7f69sm6jEsUAoBQCgFAKAUAoBQEbzHiBbw15iCYQ6a9uvp3rtp48VkV5nDUz4KpS8ihfprglfEFy4BtrogJDGYE+qjb3Iq07Rm1XjHPqUfZNSdjlnkuX79Dp9Up6MUAoBQCgFAKAUAoBQCgFAKAUAoBQCgFAKAUBp8O4cljOEmHdnMmYLRIHYeldLLJTxnosHKuqNeeHq8m5XM6kDxK3dxN/wChTDoUdrkibhUqyosGVE6k7+XppMqtwrhx5zJ7Y8PMh2qdtnd4xFYbfjjfBOIgUQAAB0AgVGbzzJaSWyPqsGRQCgFAKAUAoBQCgFAKAUAoCH5twJvYV1UEtEgDfQHbufTrUjS2KFibIusqdlMooiP06t20tOsr42b+oJ1j+PxrHvNSNe5Smn/j0IvZcYQra/wAs7/r36lstZtc0b6QSdPtvUB46Fms9T7rBkxNAZoBQCgFAKAUAoBQCgFAKAUAoBQCgFAKAUAoBQCgFAKAUAoBQCgFAKAUAoBQCgFAKA+VQCYAE7wN6zkxhH1WDIoBQCgFAKAUAoBQCgFAKAUAoBQCgFAKAUAoBQCgFAKAUAo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0" name="AutoShape 6" descr="data:image/jpeg;base64,/9j/4AAQSkZJRgABAQAAAQABAAD/2wCEAAkGBxQSEhUUExQUFhUXGBgbGRcYFxcXHRscGxkWFxofHSAfHCggHRslHB4VITEhJSksLy4uGh8zODMtNygtLi0BCgoKDg0OGxAQGzIkICYwNDQuLzQsNDQ0NC8sLCwrLy80LDAsLCw0NTAvLCwsMCwsLywvLDQsLCw0LCwvLCwsLP/AABEIAKQBNAMBEQACEQEDEQH/xAAbAAEAAgMBAQAAAAAAAAAAAAAABQYBBAcDAv/EADoQAAIBAgQEBQMDAwMDBQEAAAECEQADBBIhMQUGQVETImFxgTKRoQcUQiNisVLB8EOC0RYkorLxFf/EABoBAQACAwEAAAAAAAAAAAAAAAAEBQECAwb/xAAwEQACAgECAwYGAQUBAAAAAAAAAQIDEQQhEjFBBRNRYXHwIoGRobHB0RQyQuHxI//aAAwDAQACEQMRAD8A7jQCgFAKAUAoBQCgFAed+8qKWYhVG5OgHvWUm3hGJSUVlkPxDmvDWiBmZyYIyKWkHYg7HvodiKkV6Syfl6kWzXVV9c+hG47ny3biLF8g/wAmXID7Tv36V2hoJS/yX5I9nakIf4v6Y/JrYHn1rhhcKSJ1IuCFHckqAD7kDfWt59nqK3n9jnV2o7HtX9/aJa5zphA2U3DPWFMA9s30/Y1wWiuazgkvtHTp8PF79eRq8Q54sKjm1/UZSANVEyAQwBOYruNBII1jet4aCxtKWxzs7TqUW4b/AE+pXcR+oOIZj4aWlXoGBY/JzAfgVMj2dWl8TZXy7WucvhSS99cokeE87XXaHFh9tENxCJ0/kCCBuTsOumtcbdDBL4cr1x+iTp+0ZyeJcL9Mr8lqwvHbFxgiXFdj0SWH3AioMqLIrLWCyhqapvEXl+RJVxO4oBQCgFAKA83vAMF6kE/A3rKTxkw5JPBlLqkkAgkRMEGJEifijTQTT5H3WDJgmKATQGaAUAoBQCgFAKAUAoBQCgFAKAUAoBQCgIT/ANRIWICkW1MNeuEWrY2GhbU6lRtGu9Sf6Z43e/gt2Rf6qOeWy6vZfczZ4kzIwd7du59SKIY5B/KAxzzDmFPpvWHUk1hNr9/r5iNraabSfT0+u/Xkal3iJuK6lrd5drgtC6WKOPIygZoMgggSOsiIroq+Fp4a8M45rn4HN28SaymuuM5w+TXP9+OehVbnCSgizdv3VJcQqXfDQCcqscwhgw1M6QNNanK7i/uSX0y/ftlb/T8O0JNrfxwvLn4/8Njlvle5fdnxQOUGCrh8x0nykEAA6aia01GqjWuGr7G2l0U7ZOV/0Z88wtiCGw6YWyUTyr4eHusVzdVYrlBIA1H3MTWdP3axY5vL8ZL/AKY1fetOqMFheEXt88YKdessjFXVlYbqwKkfB1qxUlJZTyVEouLxJYZ8VkwKAxQHY+UcClrDpAOZlGZjEnTSIJGUdIMbnck157VWOVjyes0VUYVLHMm6jEsUBVuPLixiLYsu7JcdZUKAqLGVgWBBGkt3nbpU2h0uD41ul72K/UK9WLgbw34bJdd/ubnA+Em2cxuYnSVFu5czoPURGYds2oHaud1yltheqW/v0OtFDi85l6N5XvwyTtRiWat7h1pyWa2hY7kqJOkanfat1ZNLCZzdUG8tI+7uFQrlZQV6g7REGe4jTXpNYU5J5Rs4Raw1seeGx1lm8O26MYnKhBgaATGg6RNbSrmlxSRrGyDfDFo265nQUBXMVgLVq4+IXElLgTK2ZkIMiFzjLmY6aCROWBFS42TnFVuOV8/sQZ1QhN2qeHjfl8s9feBwjm3Dvbm5fQMDBLL4c7wQpZtPnp0pbo7Iy+GO31MU6+mUMyms/T7bliVgRIMg7EVEJ/MzQCgFAKAUAoBQCgPNcQpAIZSCAQZEEESCO4IrPC08YNVKLWUzD3wGVfNLTBCsRp3YDKvyRNZUW02HJJpePl+z1rU2NbFcQtWo8S4iTtmYLP3NbxrnL+1ZOc7YQ/uaXzPWziFfVWVh6EH/ABWri1zRupJ8melYMnleuQCBGbKSFkSYjafUr9xWUvoat9Opz8YziKWw+Itm6CTFtrdvSADmOUZhrsog6HaNbbg00pYg8eeX7+ZSKzWRjxWx4vLC+v8AC/Bs8I5kwovqn7YWjnyZ3EvrmUFiRIP0AyT9R6DXS3TWuHFxZ6+XvmdKdbQrOHg4XnGXz+f25vr5Htxk3Ee81y1YtIfByX8qsA2dd/5ORqRoAMoJGuutXDJRUW298r5fY6XucZSckktsS88/V/oiuYLVuywZrNm7mttc8eGy3bjNMCHIAgzHXpGld6HKawpNYeMeC+hF1KhW+JxTym+Lo3n1/wCnty7zglnLbZQLZygBEyLbJPnJJYlhrJNa36KU8yXP1znw6G2m7RhXiElt5LCXjzZfsHi0uqHturqeoM//AIfSqqcJQeJLBdQsjNcUXlFe5+4T41gMqTdVhlMquh3BLEaeneKl6G7gnhvZkHtLT97VlLdcvbOWXbZVirCCpII7EGCPvV4mmso81JOLwz5rJg3uH4HOC7BsgiSAIGoBLayBrvt6iuVlnC8LmSKaeJcT5e/f7O0YLCraQKuw9Inp/wCK85OTk8s9bCCisI961NhQCgPG7i0X6nVfdgOoH+SPvWyhJ8kaucVzZ7VqbCgKlhlGMxl9b+bJZyhLDGAwMnOywMw0BEzE+lT5f+NMXDm+b/WStgu/vmrOUeUfHzwTXGuJ28HYLkAAaKoAEsdgBp6n2BqNTVK6fCiVqLoaeviZrXuZ7KWluP5ZySpklSyI8NA0MMP89DW60s3JxW//AHH6NJayuMFKW3L7pP8AZQOZuZb9/wDpXALeUyQjGDI0nXUQQR/yLXTaWuv4o7+pR6zW22fBJYx4MrgFTCvNrBvaXzXFNzsgJUHUTLAyNJgAHWPY6TUntF48/wDR0rda3ms+XL7ly4Tz8tvyPZItKAqeGcxAGgnM2unWq63s9y+JS365/wBFtT2rGHwuOy5Y/wBlh5d5ot4hSGZc6gs0Bl8o6wSem8E1E1GllW9lsT9LrYXLd7r5Gvx3jmGQLiEuo1wTbXL/AFdCVLygdZGg1nqN5rami1vu2sLn4em+GaajVUxXeRkm+S6+Gdso3eGcYwl118NhnFtYkMIUmACTpMxpM6+tc7KboJ8S2ydqtRRZJcL3x9iaS4DsQfY1Hw0Sk0z6rBk87l5VIBZQW+kEgExvA61lRbWUYcknhs9KwZFAcIbGObYtFibYbMFOwaIn7TpXp+CPFxY3PFuybhwN7c8E/wArcVxdmWto92yoGdDJAEMQVP8AHQHbTbQ6VF1NVM9pPD8Sdo79RXvFOUeq/gvdvmK3cwj4geJaUAgM1ssR0BAEhhPrHeKq3ppRtVezfqXUdXCdLtWUvQ5Vxd815nN0XS3mLgETPSCNI2jpFXtSxBLGMdDzOofFY5OXFnqaYFdDib+D4zftAi3euKCCIzEjXtOx9RrXKdNc95RRIr1N1axGTPO5xK6XFzO2cbMDBGkH7jQk6nrNZVUFHhxsau+xy487+/fmbtnmK9GS8zXrTGWRzJ31ht16jtrtXN6aGeKCw/fQ7Q1tmOGx8Ueqf8mP/wChh1AyYYGSQ4uXGeV0iGABVpnVY29ad3Y3vP0wv0Y76lLav1y8/fp8v2SGK5oR0yLYyIttkRM5dMzEeZlgAkDMQYmYrlHSNPLll53eNyRPXxlHhUMLGEs5X0Pbh3FsTfwzYdUd2Kott5ChQrGddPPqq77AbQSdbKaoWKxvC6r306m9OovtpdaTb5J++vT2y543hSvhAl8DyqDcygsfKuuQgDzEgHbXURrVdC1q3MPl8/EtrKFKnhs6c/l4Yx+PkUrkfi12wtwpZ8VCyZ8p84mQCB1H/Jqy1tMbGsyw+ngU/Z186k+GPEsrOOf0OhcYtB8Oxe2zQufwwxBLKMwEqZmRGlVFTcbFh+WS9vSlU+JZ649N+hxnG3xcuO4AAZiwA0AkzFejhHhio+B5KyfHNyXVkrwLli/iWXyMlswTcYEDL/bI8xI26Vwv1VdSe+X4EnTaG25rbC8f4L1w/lPC4QG65ZysNmc6LHUKoH5mquzV23fCtsl1VoKNP8b3x4kvheO4e7c8K3dRngmAe28HYn07Sa4S09kY8UlsSoaqmc+CMk2SNcTuKAqnPnHvAt+GjxdcbDov+onp2A61O0Wn7yXE1sit7R1fdR4Yv4n7yc3xlm8Aly6Hi5JVmJOaOonXrM/3T1q4hKDbjHG3M8/ONiSlPO/LJZuWeLY8KDaIxFtSA1tnXMskxJYhhOsGSP8AFQ9RTp84l8L8ff8AosdJfqsZh8S6pvdfX7cya4jz1bVnyEXFyJlC5lJcs2YZssBQAvSTOkzpGr0Emlnb+CXb2pXFvh32WPXLzuQlz9QLzCDasx1+vvKwZ0jT/OlSV2dBdWQ32vY/8V9/fvoQ2I49ev2vBvMHBYMrNoVad52iCw12mpEdPCuXHBYIktVZbDu7Hnwb6Hzxa7aMLALratL4i5iCUGUjUxlyhdQNSCdqzUprfo29vUXyre3VJLK5bf6xyXMjr15nMsZPc7npr3+a6qKWyI8puTzI+K2NRQCgFAYoBQGzgMdcsEtaYoxXKSN4JB/2FaTrjNYksnSq2dTbg8M3rnM2KZCjXmMlTmmGEToGEGDOvsK5LS1KWVE7PXXuPC5fz9USXL3OGItGLma/bG4OrqJ3B3PsfxXG/RVzXw/C/sSdL2jbB4l8S+69+Zf8LzBYvWrly3dQBB5i8gKSNMwMGCe28GDVVLT2QkoyXMu4aqqyDlCS2+xy/jfFb73mdrwOaCPCunIBGkCZHsdZ3q7pqrUMKP1W55zUX2ym5OfPwlt+SY4byBfcqbxW2hBLAHMwg7dpPeTFR7O0K0nwbslVdk2ya43hff8Agv3BeEphbfh2y5WZ8zTrAmO07wOs1VXXStlxSLyiiNMeGPI2byEKxT6iIAMlZ6Eidp3itE8vc6STSeOZx7mJMV4hbFByygLmKgCPqAlRl/kPk16DTurhxX7/AGeU1Sv483ZyuuP426khY5IxLToAQoOsBSTBygzqYOpiJBE9a5S11S9/f3ud49mXS9/bP7xjoRHE+DX8PHjW2QHQGQQT2lSRPpUiu6uz+x5Il2mtp/vjg0a6nEUAoDY4bgzeupaBALsBJ2Hc/aa0smoRcn0OlNbsmoLqdcwXLVi3ZW0FmCCWO7EEkFoiYkwDtp2qgnqbJT4snqa9HVCCgl78yA5/4gllrKm1avHI8C4WbKDkAJGbWSDqdfLod6laGuU1J5a5cvmQe0ro1yinFSeHz6cj75PwmGVExCnKXcqofIWViSMoYCSCBs3TXSsaudrk630Xt4/g20NdCirY7ZfXGc+Gf5LrVcWxzrj3Itw3i1kzbdlkE+ZczHNHdVEHv9qt6NfFQxPmih1PZc3ZxQ5N/NZe/wBDoGGsLbRUUQqgKB6AQKqZScm2y8jFRiorkj7uWwwIIkHQiibTyjLSawzS4dwaxYJNq0iEzJA11MxO8em1dLLrLNpPJyq09VW8IpG8TXI7EDznxh8LYz2wMzHLmJ+mesdTUrSUxtsxIha/USoq4onNOEMl/F2ziWLLcfznWWJByjTWC2UadD0q5tzXU+76LY89Q423rvXnL3JrnDhN43281tbSIBaDXEtgIB9KgkayD+NajaS6CgueW99s7+JM1+nsdj3Siltult4Iq9jFOgZVYgOAGA2MGR8g7HcVOcIyabXIrY2SimovnzPKtjQUAoBQCgFAKAUAoDKqSQACSTAA1JJ2A9aw3gJZeEbFzht5ZzWboyiWm24gdzpoPWtFZB8pL6nR02LnF/Rk0nKLiwl+7cW2rEaQWIU7HTdjpCgE6j1iO9ZHjcIrPv3uTI9nS7tWTePfvY+cPydirjgC2UQkwzkaDcFgNZjsN52rMtbVFc8vyMR7OvlLHDheZ0Hlrl4YRSufxCY1KAEdwDvl20J0171U6jUO55xgvdJpFRHGc/I3bWDtorKiAJqDbCQhLQTpl1BmDEjfsa5OcpNNvfxzudlXCKcYrbwxsci5gxNw3iLltLLKIyIgQRJIPqTO/WvQURjwZi8+eTy2qsn3mJLhx0S9/U7XXmz1woDBagyal7BeIwN2CqnMqdMw2JP8iNx0B11IBrop8K+E5yr42uLp09+/sbNm0EUKJgdyWPySSSfU1o3l5ZvGKisI+MXhluIUbY/cdiPUVmMnF5RicFNYZyHmnhP7e75dUfMVMEDRirL7gjbpIq/013eQ35o8trdP3Vm3J+8ENUkhigMEUBb+Cc+XrUi+DeXodFYfiG+fvVfd2fCe8Ni00/atkNrPiX3Pf9SeIq5soF1y+IH0+lxECPVZPsK17PrcVKWfLHodO1rlJxjjzz5MpSsRqCQZBBGmo2PuKsfUp8tcjsHLPMlvFjL9N0KCykg6aAkEdJjeDrtVBqNNKp56Hq9JrIXrHJ+BO1FJgoBQCgKZxzjC+KL6lgmGveHcBIXOSNcgOpZfNpAkZoJk1Y00vh4Hzksry9fX+Cq1GpXH3i5QeH558Ou3yzuTnHL1p8Mzk2WGUtbNzKVLhSV36z/vUWmM1Ylv548CZqJQdTe3is8s9Cp8Px+Dt3zinv8AnKhcqK51ygFj5dyIMDaSNTU+dd0q+6UdvexWV26aNvfSnvy2z9eX/PUqnHOKNibpdoiWy6AEKWLAGNyJip1NSqjwoq9Te7p8T88emTQrscBQCgFAKAUAoBQCgFAXf9PcFhwfGuXEN0ZsiTBUKDmMHUmD0EAdZmKzXzsfwRW3Vlz2XVUv/STXF0Xh4nRSKqC+KFxM38TxUWgT4dhkaBsBlVixEiSc2XTUA+9Wtfd1aXj6yKW123a1QXKOH79c4L9VUXQoDBaKA1ne5PlRY9W1+Y0/JrdKPVmjcuiNqtDcxlFAZoBQCgFARPMvCFxNoq26yyjpmgxPX7Eb1309zqnlEbVUK6GGcZciTlnLOk7x0n1r0Sz1PJPGduRismBQCgPu7eZozMzZQFEkmFGwE7Aa6VhJLkZcm+bJblzD2Ll1LV0SXmWJYBYBgAKRJJiSSN4Gupj6iVkYuUehL0kKpzUJrn18Pp76F+w3DXsMhwSWTZAIYM752JYZiDsSAsAkn7b1UrY2Jq5vi9Ni7jTKpruEuHru8vf3zLMKhlgKAUAoCvcz8PtCwT+38RVLOUSE1IMsYhj6wZgnepemsm7P7sdM/ohauqHdN8GUt8L8nLeIY9rxWdETS3bE5UGmgn2Ek6mruutQ9XzfieatudmM8lyXgaldDkKA2P2VyGPhuAurEqQF9ydBWnHHxN+6nu+F7eR4VuaCgFAKAUAoBQCgFATnKnCjeN5tMqWboJPRnRkX3OrH49qi6q1QUV4tfZ5J2hodjk+iT+rWEdfGgE71589QedrCqrO4HmeMx75RC/YVs5NpLojCgk3Jc2e1amxiKAAUBmgFAKAUAoBQCgPPELKsBuQR+KzF4ZiSymcFAjQ6EdK9SeJxgzQCgFAbXDeHvfuKiCSSBPaZ1PoACfg1zssjXHikdaaZWyUYnVeFcq2LVpUZA7aF21GcgEeYTBXU+UyKo7dXZOTaePDy9+J6ajRVVwUcZ8fP34cidAqKTDNAKAUAoDmvMHOGItYi9bR0KKxUSg00g676GauKNHXKuMmt/U8/qu0bq7ZQi1heRtcI5NRMObt9S9xVZwgzFYCSqkD6jO4B9PfS3WylZww2XLPz5nWjs2EauO1ZfPHy5eZ6YzlSYw7LAHiHD3kjRSc3h3QYLEEmCD3OmtYhq8fGvLK/aNp6BP8A82vHha+uGvfy3Kxwrhxt+Hib6nwEu5WA1bMsmCsaDMADMfmam22cWa4P4mitopcMXWL4U9/HK8vXxLFi+bsHf8VbuHuBXAGcZSxy6iddCDtBNRI6O6GHGSyifPtHTW8UZweH1KLdjMcs5ZOXNExOkxpMRMVZrONylljLxyPmsmBQCgFAKAUBtcP4dcvki2pOUFmMGAACdYHpoOtc7LI1rMmdaqZ2vEETXLPKr377JeD21txn2DSRKrrtI1mDoPWo+o1argnDdvkS9JoJW2ONiwlz/gu93hi4bD28Pac2zccKLmXMxchnzbjWVHsBHtWK122OySzhcvLkXTpjTUqoPGXzx155+xO2LWUCWLGILGJP2AH2AqK3klxWFvuetYNhQCgFAKAUAoBQCgFAKAUBzjnnldluG/a8wuOAUA1DN1HcM35YbzVxotUnHgl0XMoO0dC1LvYb5fLz/wBlJqyKcxQCaGDo/wCnXA3tg4h9BcUZF9Nwx7abehM1T6++Mn3a6c/4PQdl6WUF3suq2X7LvVaXAoBQCgFAKA5jzPxrDjFE2sPadkJDO+YAuDvAMMBG539qutNRY6sSk0n08jz2r1VKuzCCbXV+P7Iu9zdjGJPjsPQKgA/+Nd1o6F/iRZdoal78X2X8HRuWeJWb6qyOHvC2guTIaQBJg9z1HYamBVPqKp1vDWFnYv8ASXV2xTi8yws/8POyuCxaXERrTq5JZRKvmn6t59tPxWX39LUmmmvpgxH+n1EXGLTT5+OfEpnO/CMPhhbFkeZ2Y/UWhQFEak/yJ/4KsdHdZbnj6fkqO0dPTSkoc359CqVPKwzQCgFAKAUAoCf5IvAYpUZ7iJc0hGK5mElAxBBjfbr6E1E1i/8AJtJNr2yd2dJK5RbaT8PHodCxeFNnENiUEl0W14agDM5YkO5noIXbT2qpjPjr7t9HnPl4Ivp18Frtj1WMefi/wfGD4XiHxC4i/cWEDZLKjRSy5SZnffvvWZ21qt1wXPmzEKbZWqyyWy5In6ikwUAoBQCgFAKAUAoBQCgFAKA8cZY8RGSYzAiRuCdiPUHWtoy4ZJms48UWjlvOPA2tHxgsKxIuRoBckyQNYR/qGpiY00q70l6muDw5en+uR5vX6WUH3iWz5+v8Pmja/Tjhdu9dutcQP4YXKG1ALZtxsduu32rTtC2UIpReMnTsqiFk5OazjGPnk6COF2FQp4VsISSVyjLPeNhVT3s3Liy8l6qa1Hh4Vg+OA2TbsW7bMGKDKGXYqpKr85QsjvWb5KU3JdTGni4VqLecbfx9iQrkdhQCgFAKAgeb+PftLQZYNxzCKdtN2PWBp8kVK0un76WHyXMha3Vf08Mrm+RyK7cLMWYyzEknuSZJ+9X6SSwjy0m5Nt82fNZMBWIMgkEdRoawE2nlGIrJglMPw1bmFe6k+JZYeIOhttMMPUEEH0E1wla42qMuT5evgSo0qdLnHnHn6eJ4cGxi2byO6q6AwysAQVOh07gGR7VtbBzg4p4Zpp7FXYpNZXX0JS9y8lxyuFxFu6x1W2SFOUyYzEwXWBIHTXSuK1MoxzZFrz8/Qky0cJSapmm+i8vXxX+zT4py7iMOge7byqTEghoPSYJAnpXSvU12Phizjdo7qo8U1sRddyMYoDNAKAneT+HeJfW42ZbdtlJYf6syhEnuzEDTp96i6uzhg4rm/wAdWTdBTx2KT2SfPzzsvmdgrz56oUAoBQCgFAKAUAoBQCgPll7aGhg+qGRQCgFAaHHeHfubFyzmy5wNYmCCGGnuBXWm3u5qfgcdRT31TrzjJR+AYTF8OvNmw73bbiCbUNOWSCOvUiDEzVlfOnUwWJYa8Sn0teo0ljzDKfh5e+pL8r8fGJu3nvXFRWKJasM69vNAMZiTHT0rhqdP3cYqKzjdvBK0erV05Sm8ZwlFssTYGLviJ5dDmAbKHOkZlykEgfy36bVD7zMeF/8APfgT+7xPijt+/Xb7ntgxdCjxTbLayUDKPSAST+axPhz8JtDjx8eM+XtmxWhuKAUAoDm/6pAeNZ11yNprp5tD86/arjs3+yXqUHbH98fRlKqyKcUAoBQEryziFW/kuT4d5TZaCBAuQs66aGD+aj6mLcMx5rf6ErRzUbOGXKXwv5mpxbBGxeuWmOqNE9xuD8gg10qmrIKS6nG+p1WOD6Fs5I5VuG4mIvLlRfMindjHlMdAN9dZAqBrNXHhdcOfUtez9BPjVtiwlyOg43CrdRrbzlYQYJB+4qqhJxkpIvJwU4uL5M4zxrBFMVdtIhnxGCooJMEyoA32Ir0VM06oyb6HkdRU43yhFddl+C98qcmLaUXMQoa6YIXcJE/BO09P81V6rWub4a9l+S70XZ0a1xWrMvwUrmXgrYa84Ct4WaEZhv5VYgd4mJ9D2NWWnvVsE+vUqNXpnTN4Xw52fyyTPJPCbGIQyqvdW4pcOWEW9wVA+qToZ+dNDG1l1lb2eFjb1JfZ1FNsd1mSe+fDy9/7v+Ke3h7ahbYgvbVUUAasyqCB6b+y1VxUrJPL8S8k41RSS6pY+ZvVyOooBQCgFAKAUBiKAzQCgFAKAUAoBQCgFAKArvMPLiXCt61aTxUuLcMQpuBTLKdIJPQnr1qXRqZRzCT2ax6EHU6SM2rIx+JNP1x0Pnj/ADYuHtyLbeITCI4yTuC3XQEHt06EGs0aR2SxnbqY1OuVMM436J7e/fiiGs/qKBmD2i0HysrRI0gkEaHc/apD7NfRkRdsRTacfT2y5cL4hbxFsXLZlT+D1B9RVfZXKuXDItabY2x4oPY265nUUAoClfqRwXPbGIWc1sAMO6Tv8Ez7E1Y9n38Mu7fX8lR2rpuKHermufp/o5vVyefMTQGaAUBigLLwbjqJk/8Aai9iiVUXHaZ/ikCDBAyrI1Mb1Du08nn48R8PyWOn1cY4+Dinyy38l/H7OsCqE9MZoCnce4Tkx9nFnS0IN1v9JEIv3zIPZTVhTdmiVXXp+Sr1Gn4dVG/p1/C/P2LjVeWhEcxYC3fW0l0SniiTrpKuo1G0kge5Fd6LJQbceeCNqaoWpRnyz+mQnKvKdzC4l7hcFACq6auDlMntG3uD03k6nVxtrUUtyHo9BKi5zb25Lz5Fo4gsowIBAGbUwJXzL+RPxUKGzLGzdHxwjFC5aDK2YAsJ16EiJIBMbT1is2xcZYZimanHKZu1zOooBQCgFAKAUAoBQCgFAKAUAoBQCgFAYBmgOYfqRxMXcQtof9EEE92fKT9gF+Z7Vd9n1ONfE+v6POdq3Kdqgv8AH94KlU8qz1w+Je2QbbspGoKkjUbbb9fvWsoxksSWTaFk4PMXg7PwXiS3rayy+KFHiICCVYaNoOmYETtpXnLqnCT8Oh66i5WRW+/VeHtkjXI7igBFAQi8p4MEnwE1bNrJE9gJgL/btUl6u7GOIiLQadPPAvfvkevFuB4a5bAuW1CW5Iy+TLoZjLGnWNtK1qvtjLMXuza7TUzhiS2Xy/Bxda9GeQRmhkUBe+QeWTK4q7oN7S9TOmY+kbD57TV67VLDqj8/4Lvs3RPKun8l+/4OhVUl4KA+XQMIIBHYiaym1yMNJ8z6rBkrHOVp0R7gLtaZCl63vAOguIJ0ZTBPQjeImpukaclF885T/T9Sv1ylGLms8OMNfteaPW/x39tgbN5wbpKIJU/UxSQzEgEAka6SJ2Nax0/e3ygtt3+TaWq7nTxslvsuXjgiOTeMteu4i/ezSxRFg+UD+o+WPQAmT3PfWRq6VCMYQ83+NyLoNQ7Zzsn5Jfd4+XiW+1dVBGUW0jNJhRLFifYzJPvVe031yy0TUemF/Jsg1odDNAKAUAoBQCgFAKAUAoBQCgFAKAUAoBQHH+dMDctYu4XAi4xdCNipP+RoD9+teg0dkZVJR6Hle0Kpwvk5dd0QVSiEKA9cPiXtsGRmVhsykg/cVrKKksNZNozlB5i8Mv8AyFzLevXDYu+eFLB/5CCog9CNd6qtdpoQjxx28i87N1tlsu7nvtnJearC5FAKAEUBx3nLhi4fFOiABGAdQOgaZHp5g0DtFeh0lrsqTfPkeU19Kqvajye5CVJIZt8HtK+Isq4lWuICO4LAR7Haudrark1zwzrRFStipcm1+TuKKAAAAANABoAK8y3k9kljZGaAUAoBQHxetBlKsAQQQQeoIg/isptPKMNKSwyr2eENhrTYfwHxVgkmfEWd1OUqxUaRIIO/QTU13K2Ss4uGXp+9yvjp3TB1cLnH1X0w8fY2DwPDeGiW4shbni5Wmc2VkWQx6MV3kGI61p39nE3LfbH7N/6WnhUY/Dh5+eMdSZuWLdxWU+YGVYAmNRBEf8io6lKLTRKcYzTT3KRzLhsVhLtu5h7uIYMACp84WAAq7ZSInUidJJkzVlp5VWxcbEl9io1cL6JqdUm89OePD399yzcC4ldvp50W3dRgLqkmRopkL2YbSdN9ah3VQrezyny9+RYae6dsfiWJLn/zz95Je1cncQeo319D1qO14EpPxPSsGRQCgFAKAwGoDNAKAUAoBQCgFAKAUBWOfeCNibKm2ua5baQJglSIYD10U/FTdFeqptS5Mru0tNK6tOC3XtnKnQqSGBBBIIIggjQgjoavE87o8y008MxWQKA6t+nmBRMItwDz3SSxO+jFQB/bAn5PeqLX2OVrj0R6bsyqMaFJc3zLPUIsRQCgFAcl/UDGeJjHEaW1VB6/yP5Yj4q+0MOGlee55jtOzj1DXht+/wBlcqYV56YWy7uq2wS5Iygama1lJRTcuRtCMpSSjzOvcc5iSw6WVh7zvbATsGYAknYaTGvUdKoKdNKcXN7JJ7nqdRq41SUFvJtberJuoxMFAKAUAoBQHxcAiTEDWT00Imemk61lZ6GHjqUrjXPFu2r28MozKwUEjyRrmIjsdPzVjToJSalZy+5UajtOEE41c19DYwvNJbAPez2zfSMygERLgKCD37jTWtZaRK9Qw+F/wdIa7i0zsyuJc18yycPvW7yJfRR50EEgZo3ykjsZ0neah2RlBuD6E+qUbIqyPVG2VG/auZ1AbpQCenWgM0AoDC+u9AZoBQCgFAKAUAoBQCgFAKA41zg+bG3z/fH2VR/tXodIsUxPJ6951M/X9Ih6kkQluCcuX8VrbUBOrtovx1J9hUe7U11f3c/AlafR237xW3izsODwy2ra20EKgCj2GlefnJyk5PqerhBQiox5I9q1NhQCgFAcy/U3AhL6XB/1FM+6QJ94Kj4FXPZ0263F9P2ee7XqUbFNdV+Cn1YlSdG/S+yRbusbZEssOQRmEHQHqAQdu9U/aUsyik/kX/Y8WoSbXXn4n3+wuXeMF3SEtIGU5TB8sLr1bMzH/t9Kx3kY6TCe7fv35m3dTnr+KS2S29+rf0LnGtVxbGaAUAoBQCgOYc084Xne5ZtxbtgshgeZolTJOwOuwB9autNooRSnLd8zzus7RslKVcdly8/AqFWBVGaAvP6c8eIb9tcbynW1toZLMs+syPY1V9oafK7yPzLrsrVYfcyfp+zolVJenxZzR5on06+vp7dPWsvHQws9T6CjeNTvWDJmgFAKAUAoBQCgFAKAUAoBQCgFAcO4284m+d5u3P8A7tXpaViuPovweO1DzdN+b/JrWLRdlRRLMQoHckwPzXSTUVlnKMXKSiubO0cucNOGw1u0TJUEk9JYljHpJNec1Fve2OR67S09zVGD6f8ASSriSBQCgFAKAq36icPW5hTcOjWiCp9GIVh86fIFTtBY428PRlb2pSp0OXWPtnM+HYJ79wW7QzMfsPUnoBVzZONceKXI89VVK2XDDmdq4TgBYspaUkhFiT16k/ea85bY7JuT6nrqalVWoLobdczqKAUAoBQCgFAca5xwotYy8o0BYMP+8Bj+SdK9FpJudMW/eDyevgq9RJL1+p84PlrFXVzpYcqRIJKrI9AxBNJ6qmLw5GIaK+a4ox2+n5Ip0IJBBBBIIPQjce4runnkRmmnhm/y7aZsVYCgk+Kh0EwAwJPsACa5XtKqWfBnbSxcr4JeK/J22vNnsBQCgFAKA1OK3slp2H1BSVAMEsoLgDUTsdO010rWZJHO2XDBvr7ZnheJa7aS4yFCwBykyRO0/wDisWRUZOKecCqbnBSaxnobVaHQUAoBQCgFAKAUAoDX4hf8O1ccR5UZtdBoCdfStoR4pJeJpZLhg5eCOF21LEDckj7kxr8mvTtpHjIpyeDqfJvLbYdSb4tM4abcDMUkQ0MRInsPXvVHq9SrH8GcdfP5HpdDo5Ux/wDTDfTy+ZaahFiKAUAoBQCgPm5bDAhgCDuCJBrKbW6MNJrDMqoGwA9qxkzgzQCgFAKAUAoBQCgNcYG2HNzw0zkQXyjMR771v3kuHhzsad3Di4sLPibFaG5Vuc+WP3KBrIUXVJ38uZTJI7SWM69Se5qdpNV3TxPkVuv0XfRTh/cvf5Nbkrla5hrr3bpWYKqAZ0keb5ittZq42xUYmmg0MqZuc/RfyXKq8tT4vCVIkjQ6jceo0OvxWVzMS5GjwHif7myLmRk1IOYRJGjR1iZGsbGul1Xdz4c5OOnu76HFjBI1yO4oCEs4K7exBuYgKLdpv6CKZkwQXfTeNh019CZLnCFfDDm+f8IiRrsnbxWck/hX7f69sm6jEsUAoBQCgFAKAUAoBQEbzHiBbw15iCYQ6a9uvp3rtp48VkV5nDUz4KpS8ihfprglfEFy4BtrogJDGYE+qjb3Iq07Rm1XjHPqUfZNSdjlnkuX79Dp9Up6MUAoBQCgFAKAUAoBQCgFAKAUAoBQCgFAKAUBp8O4cljOEmHdnMmYLRIHYeldLLJTxnosHKuqNeeHq8m5XM6kDxK3dxN/wChTDoUdrkibhUqyosGVE6k7+XppMqtwrhx5zJ7Y8PMh2qdtnd4xFYbfjjfBOIgUQAAB0AgVGbzzJaSWyPqsGRQCgFAKAUAoBQCgFAKAUAoCH5twJvYV1UEtEgDfQHbufTrUjS2KFibIusqdlMooiP06t20tOsr42b+oJ1j+PxrHvNSNe5Smn/j0IvZcYQra/wAs7/r36lstZtc0b6QSdPtvUB46Fms9T7rBkxNAZoBQCgFAKAUAoBQCgFAKAUAoBQCgFAKAUAoBQCgFAKAUAoBQCgFAKAUAoBQCgFAKA+VQCYAE7wN6zkxhH1WDIoBQCgFAKAUAoBQCgFAKAUAoBQCgFAKAUAoBQCgFAKAUAo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584775"/>
          </a:xfrm>
        </p:spPr>
        <p:txBody>
          <a:bodyPr/>
          <a:lstStyle/>
          <a:p>
            <a:r>
              <a:rPr lang="en-CA" dirty="0" smtClean="0"/>
              <a:t>Project Team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b="1" dirty="0" smtClean="0"/>
              <a:t>Kate McGovern:  Office of Resource Planning, Senior Analyst</a:t>
            </a:r>
          </a:p>
          <a:p>
            <a:r>
              <a:rPr lang="en-CA" sz="2000" b="1" dirty="0" smtClean="0"/>
              <a:t>Dr. Wallace Lockhart:  Principle Investigator, BUS100 Instructor</a:t>
            </a:r>
          </a:p>
          <a:p>
            <a:pPr>
              <a:buNone/>
            </a:pPr>
            <a:endParaRPr lang="en-CA" sz="2000" dirty="0" smtClean="0"/>
          </a:p>
          <a:p>
            <a:r>
              <a:rPr lang="en-CA" sz="2000" dirty="0" smtClean="0"/>
              <a:t>Bruce Anderson:  Centre for Management Development, BUS100 Instructor</a:t>
            </a:r>
          </a:p>
          <a:p>
            <a:r>
              <a:rPr lang="en-CA" sz="2000" dirty="0" smtClean="0"/>
              <a:t>Brian Schumacher:  Associate Dean, BUS100 Instructor</a:t>
            </a:r>
          </a:p>
          <a:p>
            <a:r>
              <a:rPr lang="en-CA" sz="2000" dirty="0" smtClean="0"/>
              <a:t>Don Balas:  Graduate student, high school teacher, member of Saskatchewan Education Writing Assessment team.</a:t>
            </a:r>
          </a:p>
          <a:p>
            <a:r>
              <a:rPr lang="en-US" sz="2000" dirty="0" smtClean="0"/>
              <a:t>UofR Student Success Centre</a:t>
            </a:r>
          </a:p>
          <a:p>
            <a:r>
              <a:rPr lang="en-US" sz="2000" dirty="0" smtClean="0"/>
              <a:t>UofR Centre for Teaching and Learning</a:t>
            </a:r>
            <a:endParaRPr lang="en-CA" sz="2000" dirty="0" smtClean="0"/>
          </a:p>
          <a:p>
            <a:endParaRPr lang="en-CA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0" y="1589038"/>
            <a:ext cx="91440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395645"/>
            <a:ext cx="8458200" cy="584775"/>
          </a:xfrm>
        </p:spPr>
        <p:txBody>
          <a:bodyPr/>
          <a:lstStyle/>
          <a:p>
            <a:r>
              <a:rPr lang="en-CA" dirty="0" smtClean="0"/>
              <a:t>Research Design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" y="1970038"/>
          <a:ext cx="86868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own Arrow 6"/>
          <p:cNvSpPr/>
          <p:nvPr/>
        </p:nvSpPr>
        <p:spPr bwMode="auto">
          <a:xfrm>
            <a:off x="1066800" y="4484638"/>
            <a:ext cx="304800" cy="3048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own Arrow 7"/>
          <p:cNvSpPr/>
          <p:nvPr/>
        </p:nvSpPr>
        <p:spPr bwMode="auto">
          <a:xfrm>
            <a:off x="3124200" y="4484638"/>
            <a:ext cx="304800" cy="3048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7620000" y="4484638"/>
            <a:ext cx="304800" cy="3048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>
            <a:off x="5410200" y="4484638"/>
            <a:ext cx="304800" cy="3048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4865638"/>
            <a:ext cx="8839200" cy="1354217"/>
          </a:xfrm>
          <a:prstGeom prst="rect">
            <a:avLst/>
          </a:prstGeom>
          <a:solidFill>
            <a:srgbClr val="CBDEEC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CA" sz="1800" b="1" u="sng" dirty="0" smtClean="0">
                <a:latin typeface="+mn-lt"/>
              </a:rPr>
              <a:t>Student Academic Outcomes</a:t>
            </a:r>
          </a:p>
          <a:p>
            <a:r>
              <a:rPr lang="en-CA" sz="1800" dirty="0" smtClean="0">
                <a:latin typeface="+mn-lt"/>
              </a:rPr>
              <a:t>       Grades 	     Perceived 	              University 		      Business</a:t>
            </a:r>
          </a:p>
          <a:p>
            <a:r>
              <a:rPr lang="en-CA" sz="1800" dirty="0" smtClean="0">
                <a:latin typeface="+mn-lt"/>
              </a:rPr>
              <a:t> (BUS100/TGPA) 	         Value 	      Skills Development</a:t>
            </a:r>
            <a:r>
              <a:rPr lang="en-CA" sz="1800" dirty="0" smtClean="0"/>
              <a:t>        </a:t>
            </a:r>
            <a:r>
              <a:rPr lang="en-CA" sz="1800" dirty="0" smtClean="0">
                <a:latin typeface="+mn-lt"/>
              </a:rPr>
              <a:t>Knowledge Development</a:t>
            </a:r>
            <a:br>
              <a:rPr lang="en-CA" sz="1800" dirty="0" smtClean="0">
                <a:latin typeface="+mn-lt"/>
              </a:rPr>
            </a:br>
            <a:endParaRPr lang="en-US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584775"/>
          </a:xfrm>
        </p:spPr>
        <p:txBody>
          <a:bodyPr/>
          <a:lstStyle/>
          <a:p>
            <a:r>
              <a:rPr lang="en-CA" dirty="0" smtClean="0"/>
              <a:t>Instruments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752600"/>
          <a:ext cx="8763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308386" y="3886200"/>
            <a:ext cx="1977614" cy="2258209"/>
          </a:xfrm>
          <a:prstGeom prst="rect">
            <a:avLst/>
          </a:prstGeom>
          <a:solidFill>
            <a:srgbClr val="CBDEEC"/>
          </a:solidFill>
          <a:ln w="19050"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113792" bIns="128016" numCol="1" spcCol="1270" anchor="t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CA" sz="1600" b="1" u="sng" dirty="0" smtClean="0"/>
              <a:t>Writing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q"/>
            </a:pPr>
            <a:r>
              <a:rPr lang="en-CA" sz="1600" dirty="0" smtClean="0"/>
              <a:t>Provincial High School Assessment Tool</a:t>
            </a:r>
          </a:p>
          <a:p>
            <a:pPr marL="355600" lvl="2" indent="-173038" defTabSz="71120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§"/>
            </a:pPr>
            <a:r>
              <a:rPr lang="en-CA" sz="1600" b="1" dirty="0" smtClean="0"/>
              <a:t>Organization</a:t>
            </a:r>
          </a:p>
          <a:p>
            <a:pPr marL="355600" lvl="2" indent="-173038" defTabSz="71120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§"/>
            </a:pPr>
            <a:r>
              <a:rPr lang="en-CA" sz="1600" b="1" kern="1200" dirty="0" smtClean="0"/>
              <a:t>Fluency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CA" sz="1600" kern="1200" dirty="0" smtClean="0"/>
          </a:p>
          <a:p>
            <a:pPr marL="628650" lvl="2" indent="-171450" defTabSz="711200">
              <a:lnSpc>
                <a:spcPct val="90000"/>
              </a:lnSpc>
              <a:spcAft>
                <a:spcPct val="15000"/>
              </a:spcAft>
            </a:pPr>
            <a:endParaRPr lang="en-US" sz="1600" kern="1200" dirty="0"/>
          </a:p>
        </p:txBody>
      </p:sp>
      <p:sp>
        <p:nvSpPr>
          <p:cNvPr id="13" name="Rectangle 12"/>
          <p:cNvSpPr/>
          <p:nvPr/>
        </p:nvSpPr>
        <p:spPr>
          <a:xfrm>
            <a:off x="2440791" y="3869765"/>
            <a:ext cx="2057400" cy="2279725"/>
          </a:xfrm>
          <a:prstGeom prst="rect">
            <a:avLst/>
          </a:prstGeom>
          <a:solidFill>
            <a:srgbClr val="CBDEEC"/>
          </a:solidFill>
          <a:ln w="19050"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113792" bIns="128016" numCol="1" spcCol="1270" anchor="t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CA" sz="1600" b="1" u="sng" dirty="0" smtClean="0"/>
              <a:t>Autonomous Learning (ALS)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q"/>
            </a:pPr>
            <a:r>
              <a:rPr lang="en-CA" sz="1600" dirty="0" smtClean="0"/>
              <a:t>Macaskill &amp;Taylor UK</a:t>
            </a:r>
          </a:p>
          <a:p>
            <a:pPr marL="355600" lvl="2" indent="-173038" defTabSz="71120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§"/>
            </a:pPr>
            <a:r>
              <a:rPr lang="en-CA" sz="1600" b="1" dirty="0" smtClean="0"/>
              <a:t>Independence of learning</a:t>
            </a:r>
            <a:endParaRPr lang="en-CA" sz="1600" dirty="0" smtClean="0"/>
          </a:p>
          <a:p>
            <a:pPr marL="355600" lvl="2" indent="-173038" defTabSz="71120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§"/>
            </a:pPr>
            <a:r>
              <a:rPr lang="en-CA" sz="1600" b="1" kern="1200" dirty="0" smtClean="0"/>
              <a:t>Study habits</a:t>
            </a:r>
            <a:endParaRPr lang="en-CA" sz="1600" kern="1200" dirty="0" smtClean="0"/>
          </a:p>
          <a:p>
            <a:pPr marL="628650" lvl="2" indent="-171450" defTabSz="711200">
              <a:lnSpc>
                <a:spcPct val="90000"/>
              </a:lnSpc>
              <a:spcAft>
                <a:spcPct val="15000"/>
              </a:spcAft>
            </a:pPr>
            <a:endParaRPr lang="en-US" sz="1600" kern="1200" dirty="0"/>
          </a:p>
        </p:txBody>
      </p:sp>
      <p:sp>
        <p:nvSpPr>
          <p:cNvPr id="14" name="Rectangle 13"/>
          <p:cNvSpPr/>
          <p:nvPr/>
        </p:nvSpPr>
        <p:spPr>
          <a:xfrm>
            <a:off x="4652982" y="3874846"/>
            <a:ext cx="1977614" cy="2286000"/>
          </a:xfrm>
          <a:prstGeom prst="rect">
            <a:avLst/>
          </a:prstGeom>
          <a:solidFill>
            <a:srgbClr val="CBDEEC"/>
          </a:solidFill>
          <a:ln w="19050"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113792" bIns="128016" numCol="1" spcCol="1270" anchor="t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CA" sz="1600" b="1" u="sng" dirty="0" smtClean="0"/>
              <a:t>Grit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q"/>
            </a:pPr>
            <a:r>
              <a:rPr lang="en-CA" sz="1600" dirty="0" smtClean="0"/>
              <a:t>Duckworth et al. USA</a:t>
            </a:r>
          </a:p>
          <a:p>
            <a:pPr marL="355600" lvl="2" indent="-173038" defTabSz="71120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§"/>
            </a:pPr>
            <a:r>
              <a:rPr lang="en-CA" sz="1600" b="1" dirty="0" smtClean="0"/>
              <a:t>Perseverance of effort</a:t>
            </a:r>
          </a:p>
          <a:p>
            <a:pPr marL="355600" lvl="2" indent="-173038" defTabSz="71120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§"/>
            </a:pPr>
            <a:r>
              <a:rPr lang="en-CA" sz="1600" b="1" dirty="0" smtClean="0"/>
              <a:t>Consistency of Interest</a:t>
            </a:r>
            <a:endParaRPr lang="en-CA" sz="1600" dirty="0" smtClean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q"/>
            </a:pPr>
            <a:endParaRPr lang="en-CA" sz="1600" dirty="0" smtClean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CA" sz="1600" kern="1200" dirty="0" smtClean="0"/>
          </a:p>
          <a:p>
            <a:pPr marL="628650" lvl="2" indent="-171450" defTabSz="711200">
              <a:lnSpc>
                <a:spcPct val="90000"/>
              </a:lnSpc>
              <a:spcAft>
                <a:spcPct val="15000"/>
              </a:spcAft>
            </a:pPr>
            <a:endParaRPr lang="en-US" sz="1600" kern="1200" dirty="0"/>
          </a:p>
        </p:txBody>
      </p:sp>
      <p:sp>
        <p:nvSpPr>
          <p:cNvPr id="15" name="Rectangle 14"/>
          <p:cNvSpPr/>
          <p:nvPr/>
        </p:nvSpPr>
        <p:spPr>
          <a:xfrm>
            <a:off x="6785386" y="3886201"/>
            <a:ext cx="2130014" cy="2290482"/>
          </a:xfrm>
          <a:prstGeom prst="rect">
            <a:avLst/>
          </a:prstGeom>
          <a:solidFill>
            <a:srgbClr val="CBDEEC"/>
          </a:solidFill>
          <a:ln w="19050"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113792" bIns="128016" numCol="1" spcCol="1270" anchor="t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CA" sz="1600" b="1" u="sng" dirty="0" smtClean="0"/>
              <a:t>MBTI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q"/>
            </a:pPr>
            <a:r>
              <a:rPr lang="en-CA" sz="1600" dirty="0" smtClean="0"/>
              <a:t>HumanMetrics online Jung Typology Test</a:t>
            </a:r>
          </a:p>
          <a:p>
            <a:pPr marL="182563" lvl="2" indent="-182563" defTabSz="71120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§"/>
            </a:pPr>
            <a:r>
              <a:rPr lang="en-CA" sz="1600" b="1" dirty="0" smtClean="0"/>
              <a:t>Extrovert/Introvert</a:t>
            </a:r>
          </a:p>
          <a:p>
            <a:pPr marL="182563" lvl="2" indent="-182563" defTabSz="71120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§"/>
            </a:pPr>
            <a:r>
              <a:rPr lang="en-CA" sz="1600" b="1" dirty="0" smtClean="0"/>
              <a:t>Sensing/Intuitive</a:t>
            </a:r>
          </a:p>
          <a:p>
            <a:pPr marL="182563" lvl="2" indent="-182563" defTabSz="71120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§"/>
            </a:pPr>
            <a:r>
              <a:rPr lang="en-CA" sz="1600" b="1" kern="1200" dirty="0" smtClean="0"/>
              <a:t>Thinking/Feeling</a:t>
            </a:r>
          </a:p>
          <a:p>
            <a:pPr marL="182563" lvl="2" indent="-182563" defTabSz="71120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§"/>
            </a:pPr>
            <a:r>
              <a:rPr lang="en-CA" sz="1600" b="1" dirty="0" smtClean="0"/>
              <a:t>Judging/Perceiving</a:t>
            </a:r>
            <a:endParaRPr lang="en-CA" sz="1600" b="1" kern="1200" dirty="0" smtClean="0"/>
          </a:p>
          <a:p>
            <a:pPr marL="355600" lvl="2" indent="-173038" defTabSz="71120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§"/>
            </a:pPr>
            <a:endParaRPr lang="en-CA" sz="1600" kern="1200" dirty="0" smtClean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CA" sz="1600" kern="1200" dirty="0" smtClean="0"/>
          </a:p>
          <a:p>
            <a:pPr marL="628650" lvl="2" indent="-171450" defTabSz="711200">
              <a:lnSpc>
                <a:spcPct val="90000"/>
              </a:lnSpc>
              <a:spcAft>
                <a:spcPct val="15000"/>
              </a:spcAft>
            </a:pPr>
            <a:endParaRPr lang="en-US" sz="1600" kern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" y="6172200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latin typeface="+mn-lt"/>
              </a:rPr>
              <a:t>NOTE: Permission was granted for use of these instruments</a:t>
            </a:r>
            <a:endParaRPr lang="en-US" sz="1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584775"/>
          </a:xfrm>
        </p:spPr>
        <p:txBody>
          <a:bodyPr/>
          <a:lstStyle/>
          <a:p>
            <a:r>
              <a:rPr lang="en-CA" dirty="0" smtClean="0"/>
              <a:t>Participation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1" y="1828800"/>
          <a:ext cx="8458198" cy="2887979"/>
        </p:xfrm>
        <a:graphic>
          <a:graphicData uri="http://schemas.openxmlformats.org/drawingml/2006/table">
            <a:tbl>
              <a:tblPr/>
              <a:tblGrid>
                <a:gridCol w="1208314"/>
                <a:gridCol w="1208314"/>
                <a:gridCol w="1208314"/>
                <a:gridCol w="1208314"/>
                <a:gridCol w="1208314"/>
                <a:gridCol w="1208314"/>
                <a:gridCol w="1208314"/>
              </a:tblGrid>
              <a:tr h="9496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BUS 100 Students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 Participants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Survey 1*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Survey 2**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MBTI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Writing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3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201310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201330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201410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201420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953000"/>
            <a:ext cx="7696200" cy="11541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 smtClean="0">
                <a:latin typeface="+mn-lt"/>
              </a:rPr>
              <a:t>*ALS and Grit scales included in Survey 1</a:t>
            </a:r>
          </a:p>
          <a:p>
            <a:r>
              <a:rPr lang="en-US" sz="1600" b="1" dirty="0" smtClean="0">
                <a:latin typeface="+mn-lt"/>
              </a:rPr>
              <a:t>**Measures of students’ perceptions of value of various aspects of the course work and their contributions to the development of university learning skills and business knowledge included in Survey 2</a:t>
            </a:r>
            <a:endParaRPr lang="en-US" sz="16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584775"/>
          </a:xfrm>
        </p:spPr>
        <p:txBody>
          <a:bodyPr/>
          <a:lstStyle/>
          <a:p>
            <a:r>
              <a:rPr lang="en-CA" dirty="0" smtClean="0"/>
              <a:t>Profile by Term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524000"/>
          <a:ext cx="8610600" cy="4444938"/>
        </p:xfrm>
        <a:graphic>
          <a:graphicData uri="http://schemas.openxmlformats.org/drawingml/2006/table">
            <a:tbl>
              <a:tblPr/>
              <a:tblGrid>
                <a:gridCol w="1447800"/>
                <a:gridCol w="2355656"/>
                <a:gridCol w="809995"/>
                <a:gridCol w="809995"/>
                <a:gridCol w="809995"/>
                <a:gridCol w="809995"/>
                <a:gridCol w="809995"/>
                <a:gridCol w="757169"/>
              </a:tblGrid>
              <a:tr h="48923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80" marR="7480" marT="7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All Terms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(n=686)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201230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(n=152)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201310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(n=129)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201330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(n=245)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201410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(n=144)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201420*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(n=16)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378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Gender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Female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44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Male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45">
                <a:tc rowSpan="4"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Age *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&lt;20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44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20-23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4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&gt;23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4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Average Age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45"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Citizenship *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Canadian Resident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44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Permanent Resident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4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International Student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45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Enrolment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Status *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Full-time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44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Part-time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45"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Faculty *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Business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44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Arts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4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Other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7480" marR="7480" marT="74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" y="6096000"/>
            <a:ext cx="891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latin typeface="+mn-lt"/>
              </a:rPr>
              <a:t>* Denotes statistically significant difference based on first four terms; </a:t>
            </a:r>
            <a:r>
              <a:rPr lang="en-US" sz="1400" b="1" dirty="0" smtClean="0">
                <a:latin typeface="+mn-lt"/>
              </a:rPr>
              <a:t>201420 excluded due to the small sample 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305800" cy="584775"/>
          </a:xfrm>
        </p:spPr>
        <p:txBody>
          <a:bodyPr/>
          <a:lstStyle/>
          <a:p>
            <a:r>
              <a:rPr lang="en-CA" dirty="0" smtClean="0"/>
              <a:t>Diversity Characteristics vs. Student Outcomes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600202"/>
          <a:ext cx="8229600" cy="4860529"/>
        </p:xfrm>
        <a:graphic>
          <a:graphicData uri="http://schemas.openxmlformats.org/drawingml/2006/table">
            <a:tbl>
              <a:tblPr/>
              <a:tblGrid>
                <a:gridCol w="3064072"/>
                <a:gridCol w="741690"/>
                <a:gridCol w="741690"/>
                <a:gridCol w="920537"/>
                <a:gridCol w="920537"/>
                <a:gridCol w="920537"/>
                <a:gridCol w="920537"/>
              </a:tblGrid>
              <a:tr h="22394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BUS100 Grade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U-Skills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B-Skills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456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Grp diff*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ADJR</a:t>
                      </a:r>
                      <a:r>
                        <a:rPr lang="en-US" sz="1100" b="1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281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GENDER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0.000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4.7%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0.038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0.037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0.803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0.791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81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AGE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0.256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2.5%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0.004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0.265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0.231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0.026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817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CITIZENSHIP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0.000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12.4%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0.173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0.003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0.005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0.356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81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ENROLMENT STATUS (FT-PT)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0.024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3.4%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0.006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0.404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0.501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0.935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889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FACULTY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0.305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5.3%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0.005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0.580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0.012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0.010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2817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HS FINAL AVERAGE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0.000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10.0%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0.159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0.067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0.230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0.303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817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WRITING - ORGANIZATION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0.000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10.2%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0.098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0.323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0.163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0.105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9431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WRITING - FLUENCY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0.000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10.2%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0.139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0.175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0.167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0.488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281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MBTI- EXTROVERT vs. INTROVERT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0.061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2.0%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0.005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0.587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0.543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0.157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81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MBTI-JUDGING vs. PERCEIVING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0.000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7.4%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0.049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0.110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0.207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0.011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81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ALS - INDEPENDENCE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0.312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3.7%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0.007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0.092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0.032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0.023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817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ALS - STUDY HABITS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0.000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10.3%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0.09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0.334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0.124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0.615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81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GRIT - CONSISTENCY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0.003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5.9%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0.049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0.180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0.012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0.339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889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GRIT - PERSEVERANCE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0.025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4.4%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0.042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0.016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0.013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0.099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2889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SEMINARS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0.000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6.3%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0.04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0.009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0.002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0.062</a:t>
                      </a:r>
                    </a:p>
                  </a:txBody>
                  <a:tcPr marL="5601" marR="5601" marT="56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d`s Tie">
  <a:themeElements>
    <a:clrScheme name="Custom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0099CC"/>
      </a:hlink>
      <a:folHlink>
        <a:srgbClr val="E1E1B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2891</TotalTime>
  <Words>1368</Words>
  <Application>Microsoft Office PowerPoint</Application>
  <PresentationFormat>On-screen Show (4:3)</PresentationFormat>
  <Paragraphs>421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Dad`s Tie</vt:lpstr>
      <vt:lpstr>Slide 1</vt:lpstr>
      <vt:lpstr>Background &amp; Purpose</vt:lpstr>
      <vt:lpstr>Business Students’ First Year Experience (BSFYE) Project</vt:lpstr>
      <vt:lpstr>Project Team</vt:lpstr>
      <vt:lpstr>Research Design</vt:lpstr>
      <vt:lpstr>Instruments</vt:lpstr>
      <vt:lpstr>Participation</vt:lpstr>
      <vt:lpstr>Profile by Term</vt:lpstr>
      <vt:lpstr>Diversity Characteristics vs. Student Outcomes</vt:lpstr>
      <vt:lpstr>Student Demographic Diversity </vt:lpstr>
      <vt:lpstr>Personal Learning Attributes</vt:lpstr>
      <vt:lpstr>Academic Preparedness</vt:lpstr>
      <vt:lpstr>High Impact (HI) Practices</vt:lpstr>
      <vt:lpstr>Value of Learning Experiences By Category</vt:lpstr>
      <vt:lpstr>Value of Learning Experiences Over Time</vt:lpstr>
      <vt:lpstr>Closing the Loop:  From Research to Practice &amp; Policy</vt:lpstr>
      <vt:lpstr>Contact</vt:lpstr>
    </vt:vector>
  </TitlesOfParts>
  <Company>University of Regina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Analysis of Tobacco Denormalization Advertisements</dc:title>
  <dc:creator>University of Regina</dc:creator>
  <cp:lastModifiedBy>olsonb</cp:lastModifiedBy>
  <cp:revision>337</cp:revision>
  <cp:lastPrinted>2014-08-15T16:24:41Z</cp:lastPrinted>
  <dcterms:created xsi:type="dcterms:W3CDTF">2003-07-25T04:28:57Z</dcterms:created>
  <dcterms:modified xsi:type="dcterms:W3CDTF">2014-09-22T15:36:27Z</dcterms:modified>
</cp:coreProperties>
</file>